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61" r:id="rId4"/>
    <p:sldId id="262" r:id="rId5"/>
    <p:sldId id="264" r:id="rId6"/>
    <p:sldId id="259" r:id="rId7"/>
    <p:sldId id="263" r:id="rId8"/>
    <p:sldId id="265" r:id="rId9"/>
    <p:sldId id="266" r:id="rId10"/>
    <p:sldId id="267" r:id="rId11"/>
    <p:sldId id="268" r:id="rId12"/>
    <p:sldId id="269" r:id="rId13"/>
    <p:sldId id="273" r:id="rId14"/>
    <p:sldId id="270" r:id="rId15"/>
    <p:sldId id="272" r:id="rId16"/>
    <p:sldId id="271" r:id="rId17"/>
    <p:sldId id="276" r:id="rId18"/>
    <p:sldId id="275" r:id="rId19"/>
  </p:sldIdLst>
  <p:sldSz cx="9144000" cy="6858000" type="screen4x3"/>
  <p:notesSz cx="9945688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DBC"/>
    <a:srgbClr val="6666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9" autoAdjust="0"/>
  </p:normalViewPr>
  <p:slideViewPr>
    <p:cSldViewPr showGuides="1">
      <p:cViewPr>
        <p:scale>
          <a:sx n="114" d="100"/>
          <a:sy n="114" d="100"/>
        </p:scale>
        <p:origin x="-83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BB3BCA-DD36-4F69-9C8B-EA772DBC99CC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C8E655BD-35C7-4A8E-B8EA-1B7357D43F1D}">
      <dgm:prSet phldrT="[Text]"/>
      <dgm:spPr/>
      <dgm:t>
        <a:bodyPr/>
        <a:lstStyle/>
        <a:p>
          <a:r>
            <a:rPr lang="de-DE" b="1" dirty="0" smtClean="0"/>
            <a:t>Fachhistorische Problemorientierung</a:t>
          </a:r>
          <a:endParaRPr lang="de-DE" b="1" dirty="0"/>
        </a:p>
      </dgm:t>
    </dgm:pt>
    <dgm:pt modelId="{5ED65911-159A-4907-942F-61C9F9C16A30}" type="parTrans" cxnId="{49C6C0C5-FBC5-4665-857B-C78E193BDDEE}">
      <dgm:prSet/>
      <dgm:spPr/>
      <dgm:t>
        <a:bodyPr/>
        <a:lstStyle/>
        <a:p>
          <a:endParaRPr lang="de-DE"/>
        </a:p>
      </dgm:t>
    </dgm:pt>
    <dgm:pt modelId="{00D66846-6BD2-4342-994D-1AAC40601024}" type="sibTrans" cxnId="{49C6C0C5-FBC5-4665-857B-C78E193BDDEE}">
      <dgm:prSet/>
      <dgm:spPr/>
      <dgm:t>
        <a:bodyPr/>
        <a:lstStyle/>
        <a:p>
          <a:endParaRPr lang="de-DE"/>
        </a:p>
      </dgm:t>
    </dgm:pt>
    <dgm:pt modelId="{D796FEEB-CB78-4D3E-9EBD-38DC79AC6928}">
      <dgm:prSet phldrT="[Text]"/>
      <dgm:spPr/>
      <dgm:t>
        <a:bodyPr/>
        <a:lstStyle/>
        <a:p>
          <a:r>
            <a:rPr lang="de-DE" b="1" dirty="0" smtClean="0"/>
            <a:t>Unterrichtsmethodische Problemorientierung</a:t>
          </a:r>
          <a:endParaRPr lang="de-DE" b="1" dirty="0"/>
        </a:p>
      </dgm:t>
    </dgm:pt>
    <dgm:pt modelId="{2386C760-6029-4AB1-8FCE-8DD23E72B6D0}" type="parTrans" cxnId="{A7895851-78AE-449F-8505-8CBC8BA569C5}">
      <dgm:prSet/>
      <dgm:spPr/>
      <dgm:t>
        <a:bodyPr/>
        <a:lstStyle/>
        <a:p>
          <a:endParaRPr lang="de-DE"/>
        </a:p>
      </dgm:t>
    </dgm:pt>
    <dgm:pt modelId="{11F7DC3C-6173-4F1B-B786-F393F5195BB4}" type="sibTrans" cxnId="{A7895851-78AE-449F-8505-8CBC8BA569C5}">
      <dgm:prSet/>
      <dgm:spPr/>
      <dgm:t>
        <a:bodyPr/>
        <a:lstStyle/>
        <a:p>
          <a:endParaRPr lang="de-DE"/>
        </a:p>
      </dgm:t>
    </dgm:pt>
    <dgm:pt modelId="{BA5B7A40-E0E7-443D-9B60-4FE0810E86D2}">
      <dgm:prSet phldrT="[Text]"/>
      <dgm:spPr/>
      <dgm:t>
        <a:bodyPr/>
        <a:lstStyle/>
        <a:p>
          <a:r>
            <a:rPr lang="de-DE" b="1" dirty="0" smtClean="0"/>
            <a:t>Didaktische Problemorientierung</a:t>
          </a:r>
          <a:endParaRPr lang="de-DE" b="1" dirty="0"/>
        </a:p>
      </dgm:t>
    </dgm:pt>
    <dgm:pt modelId="{256EDF0E-B521-4C4B-8EEA-36A909A221CC}" type="parTrans" cxnId="{7DA4CF3C-5215-491C-8E07-9D343F619154}">
      <dgm:prSet/>
      <dgm:spPr/>
      <dgm:t>
        <a:bodyPr/>
        <a:lstStyle/>
        <a:p>
          <a:endParaRPr lang="de-DE"/>
        </a:p>
      </dgm:t>
    </dgm:pt>
    <dgm:pt modelId="{370D9E57-3676-49C1-9F3C-35447A9341F8}" type="sibTrans" cxnId="{7DA4CF3C-5215-491C-8E07-9D343F619154}">
      <dgm:prSet/>
      <dgm:spPr/>
      <dgm:t>
        <a:bodyPr/>
        <a:lstStyle/>
        <a:p>
          <a:endParaRPr lang="de-DE"/>
        </a:p>
      </dgm:t>
    </dgm:pt>
    <dgm:pt modelId="{CAD713D9-1EE5-4C53-8BEE-C893CFBA0509}" type="pres">
      <dgm:prSet presAssocID="{02BB3BCA-DD36-4F69-9C8B-EA772DBC99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A1158AD2-BA45-4706-B8D8-B81D5F496FBB}" type="pres">
      <dgm:prSet presAssocID="{C8E655BD-35C7-4A8E-B8EA-1B7357D43F1D}" presName="linNode" presStyleCnt="0"/>
      <dgm:spPr/>
    </dgm:pt>
    <dgm:pt modelId="{8C70D329-E973-4254-B103-B994B717B316}" type="pres">
      <dgm:prSet presAssocID="{C8E655BD-35C7-4A8E-B8EA-1B7357D43F1D}" presName="parentText" presStyleLbl="node1" presStyleIdx="0" presStyleCnt="3" custScaleX="63030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3659DD9-7C0A-4B86-9FB8-CF71542D3C43}" type="pres">
      <dgm:prSet presAssocID="{00D66846-6BD2-4342-994D-1AAC40601024}" presName="sp" presStyleCnt="0"/>
      <dgm:spPr/>
    </dgm:pt>
    <dgm:pt modelId="{484945D3-1A58-4E08-A073-27843DC60B5E}" type="pres">
      <dgm:prSet presAssocID="{D796FEEB-CB78-4D3E-9EBD-38DC79AC6928}" presName="linNode" presStyleCnt="0"/>
      <dgm:spPr/>
    </dgm:pt>
    <dgm:pt modelId="{2067EF61-7084-426B-BE2A-D316FA6D31D7}" type="pres">
      <dgm:prSet presAssocID="{D796FEEB-CB78-4D3E-9EBD-38DC79AC6928}" presName="parentText" presStyleLbl="node1" presStyleIdx="1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C2C419A-DC7E-474E-AC67-B8CBFCC61CB3}" type="pres">
      <dgm:prSet presAssocID="{11F7DC3C-6173-4F1B-B786-F393F5195BB4}" presName="sp" presStyleCnt="0"/>
      <dgm:spPr/>
    </dgm:pt>
    <dgm:pt modelId="{1D332459-D348-4411-971D-C38C682A89A8}" type="pres">
      <dgm:prSet presAssocID="{BA5B7A40-E0E7-443D-9B60-4FE0810E86D2}" presName="linNode" presStyleCnt="0"/>
      <dgm:spPr/>
    </dgm:pt>
    <dgm:pt modelId="{E4784052-6BDD-4369-AEE9-3B004FA7B950}" type="pres">
      <dgm:prSet presAssocID="{BA5B7A40-E0E7-443D-9B60-4FE0810E86D2}" presName="parentText" presStyleLbl="node1" presStyleIdx="2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E21C3F92-5FAD-469D-8254-2137B937156C}" type="presOf" srcId="{BA5B7A40-E0E7-443D-9B60-4FE0810E86D2}" destId="{E4784052-6BDD-4369-AEE9-3B004FA7B950}" srcOrd="0" destOrd="0" presId="urn:microsoft.com/office/officeart/2005/8/layout/vList5"/>
    <dgm:cxn modelId="{01E5BFD5-38F9-48C9-BD7A-2DC2BC82CDCE}" type="presOf" srcId="{D796FEEB-CB78-4D3E-9EBD-38DC79AC6928}" destId="{2067EF61-7084-426B-BE2A-D316FA6D31D7}" srcOrd="0" destOrd="0" presId="urn:microsoft.com/office/officeart/2005/8/layout/vList5"/>
    <dgm:cxn modelId="{A7895851-78AE-449F-8505-8CBC8BA569C5}" srcId="{02BB3BCA-DD36-4F69-9C8B-EA772DBC99CC}" destId="{D796FEEB-CB78-4D3E-9EBD-38DC79AC6928}" srcOrd="1" destOrd="0" parTransId="{2386C760-6029-4AB1-8FCE-8DD23E72B6D0}" sibTransId="{11F7DC3C-6173-4F1B-B786-F393F5195BB4}"/>
    <dgm:cxn modelId="{49C6C0C5-FBC5-4665-857B-C78E193BDDEE}" srcId="{02BB3BCA-DD36-4F69-9C8B-EA772DBC99CC}" destId="{C8E655BD-35C7-4A8E-B8EA-1B7357D43F1D}" srcOrd="0" destOrd="0" parTransId="{5ED65911-159A-4907-942F-61C9F9C16A30}" sibTransId="{00D66846-6BD2-4342-994D-1AAC40601024}"/>
    <dgm:cxn modelId="{CA736B3C-21A9-4F85-8E14-331DA80A92BD}" type="presOf" srcId="{02BB3BCA-DD36-4F69-9C8B-EA772DBC99CC}" destId="{CAD713D9-1EE5-4C53-8BEE-C893CFBA0509}" srcOrd="0" destOrd="0" presId="urn:microsoft.com/office/officeart/2005/8/layout/vList5"/>
    <dgm:cxn modelId="{7DA4CF3C-5215-491C-8E07-9D343F619154}" srcId="{02BB3BCA-DD36-4F69-9C8B-EA772DBC99CC}" destId="{BA5B7A40-E0E7-443D-9B60-4FE0810E86D2}" srcOrd="2" destOrd="0" parTransId="{256EDF0E-B521-4C4B-8EEA-36A909A221CC}" sibTransId="{370D9E57-3676-49C1-9F3C-35447A9341F8}"/>
    <dgm:cxn modelId="{9331B907-0DA3-4740-AD21-19B30D716BE6}" type="presOf" srcId="{C8E655BD-35C7-4A8E-B8EA-1B7357D43F1D}" destId="{8C70D329-E973-4254-B103-B994B717B316}" srcOrd="0" destOrd="0" presId="urn:microsoft.com/office/officeart/2005/8/layout/vList5"/>
    <dgm:cxn modelId="{6CE27B61-9675-40A2-B636-DADE7EF07F9D}" type="presParOf" srcId="{CAD713D9-1EE5-4C53-8BEE-C893CFBA0509}" destId="{A1158AD2-BA45-4706-B8D8-B81D5F496FBB}" srcOrd="0" destOrd="0" presId="urn:microsoft.com/office/officeart/2005/8/layout/vList5"/>
    <dgm:cxn modelId="{E257AFFF-06C4-4911-A10A-D7AB972A59FD}" type="presParOf" srcId="{A1158AD2-BA45-4706-B8D8-B81D5F496FBB}" destId="{8C70D329-E973-4254-B103-B994B717B316}" srcOrd="0" destOrd="0" presId="urn:microsoft.com/office/officeart/2005/8/layout/vList5"/>
    <dgm:cxn modelId="{7BACBDFB-2958-4365-B9AC-636A78B8FB58}" type="presParOf" srcId="{CAD713D9-1EE5-4C53-8BEE-C893CFBA0509}" destId="{53659DD9-7C0A-4B86-9FB8-CF71542D3C43}" srcOrd="1" destOrd="0" presId="urn:microsoft.com/office/officeart/2005/8/layout/vList5"/>
    <dgm:cxn modelId="{06A369D1-A468-4A7D-B3BA-A9D81572EEC3}" type="presParOf" srcId="{CAD713D9-1EE5-4C53-8BEE-C893CFBA0509}" destId="{484945D3-1A58-4E08-A073-27843DC60B5E}" srcOrd="2" destOrd="0" presId="urn:microsoft.com/office/officeart/2005/8/layout/vList5"/>
    <dgm:cxn modelId="{FA164A19-FD50-4AFF-8218-50DC9D4D9B7E}" type="presParOf" srcId="{484945D3-1A58-4E08-A073-27843DC60B5E}" destId="{2067EF61-7084-426B-BE2A-D316FA6D31D7}" srcOrd="0" destOrd="0" presId="urn:microsoft.com/office/officeart/2005/8/layout/vList5"/>
    <dgm:cxn modelId="{21646B2A-5007-43ED-BE10-482CCC03B10F}" type="presParOf" srcId="{CAD713D9-1EE5-4C53-8BEE-C893CFBA0509}" destId="{6C2C419A-DC7E-474E-AC67-B8CBFCC61CB3}" srcOrd="3" destOrd="0" presId="urn:microsoft.com/office/officeart/2005/8/layout/vList5"/>
    <dgm:cxn modelId="{6E158166-97AE-48C5-8DE6-0015E0FCD3D5}" type="presParOf" srcId="{CAD713D9-1EE5-4C53-8BEE-C893CFBA0509}" destId="{1D332459-D348-4411-971D-C38C682A89A8}" srcOrd="4" destOrd="0" presId="urn:microsoft.com/office/officeart/2005/8/layout/vList5"/>
    <dgm:cxn modelId="{2F3D34A0-00B4-4C28-9147-CEB0439000BB}" type="presParOf" srcId="{1D332459-D348-4411-971D-C38C682A89A8}" destId="{E4784052-6BDD-4369-AEE9-3B004FA7B95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2BB3BCA-DD36-4F69-9C8B-EA772DBC99CC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CAD713D9-1EE5-4C53-8BEE-C893CFBA0509}" type="pres">
      <dgm:prSet presAssocID="{02BB3BCA-DD36-4F69-9C8B-EA772DBC99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</dgm:ptLst>
  <dgm:cxnLst>
    <dgm:cxn modelId="{C5520C51-E183-45A6-B27B-5E96C5EA0990}" type="presOf" srcId="{02BB3BCA-DD36-4F69-9C8B-EA772DBC99CC}" destId="{CAD713D9-1EE5-4C53-8BEE-C893CFBA050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2BB3BCA-DD36-4F69-9C8B-EA772DBC99CC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CAD713D9-1EE5-4C53-8BEE-C893CFBA0509}" type="pres">
      <dgm:prSet presAssocID="{02BB3BCA-DD36-4F69-9C8B-EA772DBC99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</dgm:ptLst>
  <dgm:cxnLst>
    <dgm:cxn modelId="{2BB502BB-1805-436E-97E2-00B1C4CC7699}" type="presOf" srcId="{02BB3BCA-DD36-4F69-9C8B-EA772DBC99CC}" destId="{CAD713D9-1EE5-4C53-8BEE-C893CFBA050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02BB3BCA-DD36-4F69-9C8B-EA772DBC99CC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CAD713D9-1EE5-4C53-8BEE-C893CFBA0509}" type="pres">
      <dgm:prSet presAssocID="{02BB3BCA-DD36-4F69-9C8B-EA772DBC99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</dgm:ptLst>
  <dgm:cxnLst>
    <dgm:cxn modelId="{18B4C6EE-3235-484B-8CFB-EFDCE26F06DF}" type="presOf" srcId="{02BB3BCA-DD36-4F69-9C8B-EA772DBC99CC}" destId="{CAD713D9-1EE5-4C53-8BEE-C893CFBA050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2BB3BCA-DD36-4F69-9C8B-EA772DBC99CC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CAD713D9-1EE5-4C53-8BEE-C893CFBA0509}" type="pres">
      <dgm:prSet presAssocID="{02BB3BCA-DD36-4F69-9C8B-EA772DBC99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</dgm:ptLst>
  <dgm:cxnLst>
    <dgm:cxn modelId="{16CF38BF-1906-4313-9ADD-118C6C180B77}" type="presOf" srcId="{02BB3BCA-DD36-4F69-9C8B-EA772DBC99CC}" destId="{CAD713D9-1EE5-4C53-8BEE-C893CFBA050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2BB3BCA-DD36-4F69-9C8B-EA772DBC99CC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CAD713D9-1EE5-4C53-8BEE-C893CFBA0509}" type="pres">
      <dgm:prSet presAssocID="{02BB3BCA-DD36-4F69-9C8B-EA772DBC99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</dgm:ptLst>
  <dgm:cxnLst>
    <dgm:cxn modelId="{763C8B69-F40B-4CE6-A7B4-61BB095CC60E}" type="presOf" srcId="{02BB3BCA-DD36-4F69-9C8B-EA772DBC99CC}" destId="{CAD713D9-1EE5-4C53-8BEE-C893CFBA050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2BB3BCA-DD36-4F69-9C8B-EA772DBC99CC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CAD713D9-1EE5-4C53-8BEE-C893CFBA0509}" type="pres">
      <dgm:prSet presAssocID="{02BB3BCA-DD36-4F69-9C8B-EA772DBC99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</dgm:ptLst>
  <dgm:cxnLst>
    <dgm:cxn modelId="{CFDA8175-03C2-4561-BE41-E24D20C0BA2A}" type="presOf" srcId="{02BB3BCA-DD36-4F69-9C8B-EA772DBC99CC}" destId="{CAD713D9-1EE5-4C53-8BEE-C893CFBA050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2BB3BCA-DD36-4F69-9C8B-EA772DBC99CC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C8E655BD-35C7-4A8E-B8EA-1B7357D43F1D}">
      <dgm:prSet phldrT="[Text]"/>
      <dgm:spPr/>
      <dgm:t>
        <a:bodyPr/>
        <a:lstStyle/>
        <a:p>
          <a:r>
            <a:rPr lang="de-DE" b="1" dirty="0" smtClean="0"/>
            <a:t>Fachhistorische Problemorientierung</a:t>
          </a:r>
          <a:endParaRPr lang="de-DE" b="1" dirty="0"/>
        </a:p>
      </dgm:t>
    </dgm:pt>
    <dgm:pt modelId="{5ED65911-159A-4907-942F-61C9F9C16A30}" type="parTrans" cxnId="{49C6C0C5-FBC5-4665-857B-C78E193BDDEE}">
      <dgm:prSet/>
      <dgm:spPr/>
      <dgm:t>
        <a:bodyPr/>
        <a:lstStyle/>
        <a:p>
          <a:endParaRPr lang="de-DE"/>
        </a:p>
      </dgm:t>
    </dgm:pt>
    <dgm:pt modelId="{00D66846-6BD2-4342-994D-1AAC40601024}" type="sibTrans" cxnId="{49C6C0C5-FBC5-4665-857B-C78E193BDDEE}">
      <dgm:prSet/>
      <dgm:spPr/>
      <dgm:t>
        <a:bodyPr/>
        <a:lstStyle/>
        <a:p>
          <a:endParaRPr lang="de-DE"/>
        </a:p>
      </dgm:t>
    </dgm:pt>
    <dgm:pt modelId="{D796FEEB-CB78-4D3E-9EBD-38DC79AC6928}">
      <dgm:prSet phldrT="[Text]"/>
      <dgm:spPr/>
      <dgm:t>
        <a:bodyPr/>
        <a:lstStyle/>
        <a:p>
          <a:r>
            <a:rPr lang="de-DE" b="1" dirty="0" smtClean="0"/>
            <a:t>Unterrichtsmethodische Problemorientierung</a:t>
          </a:r>
          <a:endParaRPr lang="de-DE" b="1" dirty="0"/>
        </a:p>
      </dgm:t>
    </dgm:pt>
    <dgm:pt modelId="{2386C760-6029-4AB1-8FCE-8DD23E72B6D0}" type="parTrans" cxnId="{A7895851-78AE-449F-8505-8CBC8BA569C5}">
      <dgm:prSet/>
      <dgm:spPr/>
      <dgm:t>
        <a:bodyPr/>
        <a:lstStyle/>
        <a:p>
          <a:endParaRPr lang="de-DE"/>
        </a:p>
      </dgm:t>
    </dgm:pt>
    <dgm:pt modelId="{11F7DC3C-6173-4F1B-B786-F393F5195BB4}" type="sibTrans" cxnId="{A7895851-78AE-449F-8505-8CBC8BA569C5}">
      <dgm:prSet/>
      <dgm:spPr/>
      <dgm:t>
        <a:bodyPr/>
        <a:lstStyle/>
        <a:p>
          <a:endParaRPr lang="de-DE"/>
        </a:p>
      </dgm:t>
    </dgm:pt>
    <dgm:pt modelId="{BA5B7A40-E0E7-443D-9B60-4FE0810E86D2}">
      <dgm:prSet phldrT="[Text]"/>
      <dgm:spPr/>
      <dgm:t>
        <a:bodyPr/>
        <a:lstStyle/>
        <a:p>
          <a:r>
            <a:rPr lang="de-DE" b="1" dirty="0" smtClean="0"/>
            <a:t>Didaktische Problemorientierung</a:t>
          </a:r>
          <a:endParaRPr lang="de-DE" b="1" dirty="0"/>
        </a:p>
      </dgm:t>
    </dgm:pt>
    <dgm:pt modelId="{256EDF0E-B521-4C4B-8EEA-36A909A221CC}" type="parTrans" cxnId="{7DA4CF3C-5215-491C-8E07-9D343F619154}">
      <dgm:prSet/>
      <dgm:spPr/>
      <dgm:t>
        <a:bodyPr/>
        <a:lstStyle/>
        <a:p>
          <a:endParaRPr lang="de-DE"/>
        </a:p>
      </dgm:t>
    </dgm:pt>
    <dgm:pt modelId="{370D9E57-3676-49C1-9F3C-35447A9341F8}" type="sibTrans" cxnId="{7DA4CF3C-5215-491C-8E07-9D343F619154}">
      <dgm:prSet/>
      <dgm:spPr/>
      <dgm:t>
        <a:bodyPr/>
        <a:lstStyle/>
        <a:p>
          <a:endParaRPr lang="de-DE"/>
        </a:p>
      </dgm:t>
    </dgm:pt>
    <dgm:pt modelId="{CAD713D9-1EE5-4C53-8BEE-C893CFBA0509}" type="pres">
      <dgm:prSet presAssocID="{02BB3BCA-DD36-4F69-9C8B-EA772DBC99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A1158AD2-BA45-4706-B8D8-B81D5F496FBB}" type="pres">
      <dgm:prSet presAssocID="{C8E655BD-35C7-4A8E-B8EA-1B7357D43F1D}" presName="linNode" presStyleCnt="0"/>
      <dgm:spPr/>
    </dgm:pt>
    <dgm:pt modelId="{8C70D329-E973-4254-B103-B994B717B316}" type="pres">
      <dgm:prSet presAssocID="{C8E655BD-35C7-4A8E-B8EA-1B7357D43F1D}" presName="parentText" presStyleLbl="node1" presStyleIdx="0" presStyleCnt="3" custScaleX="63030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3659DD9-7C0A-4B86-9FB8-CF71542D3C43}" type="pres">
      <dgm:prSet presAssocID="{00D66846-6BD2-4342-994D-1AAC40601024}" presName="sp" presStyleCnt="0"/>
      <dgm:spPr/>
    </dgm:pt>
    <dgm:pt modelId="{484945D3-1A58-4E08-A073-27843DC60B5E}" type="pres">
      <dgm:prSet presAssocID="{D796FEEB-CB78-4D3E-9EBD-38DC79AC6928}" presName="linNode" presStyleCnt="0"/>
      <dgm:spPr/>
    </dgm:pt>
    <dgm:pt modelId="{2067EF61-7084-426B-BE2A-D316FA6D31D7}" type="pres">
      <dgm:prSet presAssocID="{D796FEEB-CB78-4D3E-9EBD-38DC79AC6928}" presName="parentText" presStyleLbl="node1" presStyleIdx="1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C2C419A-DC7E-474E-AC67-B8CBFCC61CB3}" type="pres">
      <dgm:prSet presAssocID="{11F7DC3C-6173-4F1B-B786-F393F5195BB4}" presName="sp" presStyleCnt="0"/>
      <dgm:spPr/>
    </dgm:pt>
    <dgm:pt modelId="{1D332459-D348-4411-971D-C38C682A89A8}" type="pres">
      <dgm:prSet presAssocID="{BA5B7A40-E0E7-443D-9B60-4FE0810E86D2}" presName="linNode" presStyleCnt="0"/>
      <dgm:spPr/>
    </dgm:pt>
    <dgm:pt modelId="{E4784052-6BDD-4369-AEE9-3B004FA7B950}" type="pres">
      <dgm:prSet presAssocID="{BA5B7A40-E0E7-443D-9B60-4FE0810E86D2}" presName="parentText" presStyleLbl="node1" presStyleIdx="2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957830B-DF8C-495B-A441-02BB5BF98835}" type="presOf" srcId="{BA5B7A40-E0E7-443D-9B60-4FE0810E86D2}" destId="{E4784052-6BDD-4369-AEE9-3B004FA7B950}" srcOrd="0" destOrd="0" presId="urn:microsoft.com/office/officeart/2005/8/layout/vList5"/>
    <dgm:cxn modelId="{A48A616E-368D-4026-986D-E3B41C8C6DEE}" type="presOf" srcId="{C8E655BD-35C7-4A8E-B8EA-1B7357D43F1D}" destId="{8C70D329-E973-4254-B103-B994B717B316}" srcOrd="0" destOrd="0" presId="urn:microsoft.com/office/officeart/2005/8/layout/vList5"/>
    <dgm:cxn modelId="{FDC3F779-66F7-4512-923C-BA005407FC24}" type="presOf" srcId="{02BB3BCA-DD36-4F69-9C8B-EA772DBC99CC}" destId="{CAD713D9-1EE5-4C53-8BEE-C893CFBA0509}" srcOrd="0" destOrd="0" presId="urn:microsoft.com/office/officeart/2005/8/layout/vList5"/>
    <dgm:cxn modelId="{49C6C0C5-FBC5-4665-857B-C78E193BDDEE}" srcId="{02BB3BCA-DD36-4F69-9C8B-EA772DBC99CC}" destId="{C8E655BD-35C7-4A8E-B8EA-1B7357D43F1D}" srcOrd="0" destOrd="0" parTransId="{5ED65911-159A-4907-942F-61C9F9C16A30}" sibTransId="{00D66846-6BD2-4342-994D-1AAC40601024}"/>
    <dgm:cxn modelId="{F74F922C-535D-479B-8028-3B4F7F67E73D}" type="presOf" srcId="{D796FEEB-CB78-4D3E-9EBD-38DC79AC6928}" destId="{2067EF61-7084-426B-BE2A-D316FA6D31D7}" srcOrd="0" destOrd="0" presId="urn:microsoft.com/office/officeart/2005/8/layout/vList5"/>
    <dgm:cxn modelId="{A7895851-78AE-449F-8505-8CBC8BA569C5}" srcId="{02BB3BCA-DD36-4F69-9C8B-EA772DBC99CC}" destId="{D796FEEB-CB78-4D3E-9EBD-38DC79AC6928}" srcOrd="1" destOrd="0" parTransId="{2386C760-6029-4AB1-8FCE-8DD23E72B6D0}" sibTransId="{11F7DC3C-6173-4F1B-B786-F393F5195BB4}"/>
    <dgm:cxn modelId="{7DA4CF3C-5215-491C-8E07-9D343F619154}" srcId="{02BB3BCA-DD36-4F69-9C8B-EA772DBC99CC}" destId="{BA5B7A40-E0E7-443D-9B60-4FE0810E86D2}" srcOrd="2" destOrd="0" parTransId="{256EDF0E-B521-4C4B-8EEA-36A909A221CC}" sibTransId="{370D9E57-3676-49C1-9F3C-35447A9341F8}"/>
    <dgm:cxn modelId="{AE5EA88D-D41E-4A76-BF7A-020A91416E61}" type="presParOf" srcId="{CAD713D9-1EE5-4C53-8BEE-C893CFBA0509}" destId="{A1158AD2-BA45-4706-B8D8-B81D5F496FBB}" srcOrd="0" destOrd="0" presId="urn:microsoft.com/office/officeart/2005/8/layout/vList5"/>
    <dgm:cxn modelId="{C501BE31-1445-4920-880E-3B2B371389C2}" type="presParOf" srcId="{A1158AD2-BA45-4706-B8D8-B81D5F496FBB}" destId="{8C70D329-E973-4254-B103-B994B717B316}" srcOrd="0" destOrd="0" presId="urn:microsoft.com/office/officeart/2005/8/layout/vList5"/>
    <dgm:cxn modelId="{C282EE47-A73B-471B-A336-4DADFA39439F}" type="presParOf" srcId="{CAD713D9-1EE5-4C53-8BEE-C893CFBA0509}" destId="{53659DD9-7C0A-4B86-9FB8-CF71542D3C43}" srcOrd="1" destOrd="0" presId="urn:microsoft.com/office/officeart/2005/8/layout/vList5"/>
    <dgm:cxn modelId="{53C9C56F-6094-475E-A60A-F335086D1287}" type="presParOf" srcId="{CAD713D9-1EE5-4C53-8BEE-C893CFBA0509}" destId="{484945D3-1A58-4E08-A073-27843DC60B5E}" srcOrd="2" destOrd="0" presId="urn:microsoft.com/office/officeart/2005/8/layout/vList5"/>
    <dgm:cxn modelId="{C18770CD-6218-42C5-9587-7EE552146166}" type="presParOf" srcId="{484945D3-1A58-4E08-A073-27843DC60B5E}" destId="{2067EF61-7084-426B-BE2A-D316FA6D31D7}" srcOrd="0" destOrd="0" presId="urn:microsoft.com/office/officeart/2005/8/layout/vList5"/>
    <dgm:cxn modelId="{349E5A04-A25A-4D78-BB5F-1F237671F6D2}" type="presParOf" srcId="{CAD713D9-1EE5-4C53-8BEE-C893CFBA0509}" destId="{6C2C419A-DC7E-474E-AC67-B8CBFCC61CB3}" srcOrd="3" destOrd="0" presId="urn:microsoft.com/office/officeart/2005/8/layout/vList5"/>
    <dgm:cxn modelId="{DE2F7486-13EE-45EF-AB47-5CFE3F2C5E85}" type="presParOf" srcId="{CAD713D9-1EE5-4C53-8BEE-C893CFBA0509}" destId="{1D332459-D348-4411-971D-C38C682A89A8}" srcOrd="4" destOrd="0" presId="urn:microsoft.com/office/officeart/2005/8/layout/vList5"/>
    <dgm:cxn modelId="{860137C9-2E3D-4B4A-AE09-30D4CAFF0AF9}" type="presParOf" srcId="{1D332459-D348-4411-971D-C38C682A89A8}" destId="{E4784052-6BDD-4369-AEE9-3B004FA7B95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BB3BCA-DD36-4F69-9C8B-EA772DBC99CC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C8E655BD-35C7-4A8E-B8EA-1B7357D43F1D}">
      <dgm:prSet phldrT="[Text]"/>
      <dgm:spPr/>
      <dgm:t>
        <a:bodyPr/>
        <a:lstStyle/>
        <a:p>
          <a:r>
            <a:rPr lang="de-DE" b="1" dirty="0" smtClean="0"/>
            <a:t>Fachhistorische Problemorientierung</a:t>
          </a:r>
        </a:p>
      </dgm:t>
    </dgm:pt>
    <dgm:pt modelId="{5ED65911-159A-4907-942F-61C9F9C16A30}" type="parTrans" cxnId="{49C6C0C5-FBC5-4665-857B-C78E193BDDEE}">
      <dgm:prSet/>
      <dgm:spPr/>
      <dgm:t>
        <a:bodyPr/>
        <a:lstStyle/>
        <a:p>
          <a:endParaRPr lang="de-DE"/>
        </a:p>
      </dgm:t>
    </dgm:pt>
    <dgm:pt modelId="{00D66846-6BD2-4342-994D-1AAC40601024}" type="sibTrans" cxnId="{49C6C0C5-FBC5-4665-857B-C78E193BDDEE}">
      <dgm:prSet/>
      <dgm:spPr/>
      <dgm:t>
        <a:bodyPr/>
        <a:lstStyle/>
        <a:p>
          <a:endParaRPr lang="de-DE"/>
        </a:p>
      </dgm:t>
    </dgm:pt>
    <dgm:pt modelId="{CAD713D9-1EE5-4C53-8BEE-C893CFBA0509}" type="pres">
      <dgm:prSet presAssocID="{02BB3BCA-DD36-4F69-9C8B-EA772DBC99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A1158AD2-BA45-4706-B8D8-B81D5F496FBB}" type="pres">
      <dgm:prSet presAssocID="{C8E655BD-35C7-4A8E-B8EA-1B7357D43F1D}" presName="linNode" presStyleCnt="0"/>
      <dgm:spPr/>
    </dgm:pt>
    <dgm:pt modelId="{8C70D329-E973-4254-B103-B994B717B316}" type="pres">
      <dgm:prSet presAssocID="{C8E655BD-35C7-4A8E-B8EA-1B7357D43F1D}" presName="parentText" presStyleLbl="node1" presStyleIdx="0" presStyleCnt="1" custScaleX="630301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6402CF6-B468-4E89-9A35-B32A58503CAB}" type="presOf" srcId="{C8E655BD-35C7-4A8E-B8EA-1B7357D43F1D}" destId="{8C70D329-E973-4254-B103-B994B717B316}" srcOrd="0" destOrd="0" presId="urn:microsoft.com/office/officeart/2005/8/layout/vList5"/>
    <dgm:cxn modelId="{AA0D96EE-256E-48D0-A286-9B96D168AA13}" type="presOf" srcId="{02BB3BCA-DD36-4F69-9C8B-EA772DBC99CC}" destId="{CAD713D9-1EE5-4C53-8BEE-C893CFBA0509}" srcOrd="0" destOrd="0" presId="urn:microsoft.com/office/officeart/2005/8/layout/vList5"/>
    <dgm:cxn modelId="{49C6C0C5-FBC5-4665-857B-C78E193BDDEE}" srcId="{02BB3BCA-DD36-4F69-9C8B-EA772DBC99CC}" destId="{C8E655BD-35C7-4A8E-B8EA-1B7357D43F1D}" srcOrd="0" destOrd="0" parTransId="{5ED65911-159A-4907-942F-61C9F9C16A30}" sibTransId="{00D66846-6BD2-4342-994D-1AAC40601024}"/>
    <dgm:cxn modelId="{122A70A0-502C-44D6-9869-9A5C7F508C11}" type="presParOf" srcId="{CAD713D9-1EE5-4C53-8BEE-C893CFBA0509}" destId="{A1158AD2-BA45-4706-B8D8-B81D5F496FBB}" srcOrd="0" destOrd="0" presId="urn:microsoft.com/office/officeart/2005/8/layout/vList5"/>
    <dgm:cxn modelId="{5D57514D-F3C1-42FC-BA64-E133FCC072FD}" type="presParOf" srcId="{A1158AD2-BA45-4706-B8D8-B81D5F496FBB}" destId="{8C70D329-E973-4254-B103-B994B717B31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BB3BCA-DD36-4F69-9C8B-EA772DBC99CC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CAD713D9-1EE5-4C53-8BEE-C893CFBA0509}" type="pres">
      <dgm:prSet presAssocID="{02BB3BCA-DD36-4F69-9C8B-EA772DBC99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</dgm:ptLst>
  <dgm:cxnLst>
    <dgm:cxn modelId="{B023452A-C995-494C-BD37-3F637F769CFF}" type="presOf" srcId="{02BB3BCA-DD36-4F69-9C8B-EA772DBC99CC}" destId="{CAD713D9-1EE5-4C53-8BEE-C893CFBA050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BB3BCA-DD36-4F69-9C8B-EA772DBC99CC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CAD713D9-1EE5-4C53-8BEE-C893CFBA0509}" type="pres">
      <dgm:prSet presAssocID="{02BB3BCA-DD36-4F69-9C8B-EA772DBC99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</dgm:ptLst>
  <dgm:cxnLst>
    <dgm:cxn modelId="{4DC759E5-A665-4AED-9D3A-74ADBE9B7858}" type="presOf" srcId="{02BB3BCA-DD36-4F69-9C8B-EA772DBC99CC}" destId="{CAD713D9-1EE5-4C53-8BEE-C893CFBA050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BB3BCA-DD36-4F69-9C8B-EA772DBC99CC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CAD713D9-1EE5-4C53-8BEE-C893CFBA0509}" type="pres">
      <dgm:prSet presAssocID="{02BB3BCA-DD36-4F69-9C8B-EA772DBC99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</dgm:ptLst>
  <dgm:cxnLst>
    <dgm:cxn modelId="{0266E45C-F27C-45E0-8B32-BB8FFDD5698D}" type="presOf" srcId="{02BB3BCA-DD36-4F69-9C8B-EA772DBC99CC}" destId="{CAD713D9-1EE5-4C53-8BEE-C893CFBA050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2BB3BCA-DD36-4F69-9C8B-EA772DBC99CC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CAD713D9-1EE5-4C53-8BEE-C893CFBA0509}" type="pres">
      <dgm:prSet presAssocID="{02BB3BCA-DD36-4F69-9C8B-EA772DBC99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</dgm:ptLst>
  <dgm:cxnLst>
    <dgm:cxn modelId="{4B8D20EF-2BB9-4B2F-A1BF-9C3344E81628}" type="presOf" srcId="{02BB3BCA-DD36-4F69-9C8B-EA772DBC99CC}" destId="{CAD713D9-1EE5-4C53-8BEE-C893CFBA050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2BB3BCA-DD36-4F69-9C8B-EA772DBC99CC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CAD713D9-1EE5-4C53-8BEE-C893CFBA0509}" type="pres">
      <dgm:prSet presAssocID="{02BB3BCA-DD36-4F69-9C8B-EA772DBC99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</dgm:ptLst>
  <dgm:cxnLst>
    <dgm:cxn modelId="{F1A0B3B3-5EFD-4081-A515-937F2E6B912F}" type="presOf" srcId="{02BB3BCA-DD36-4F69-9C8B-EA772DBC99CC}" destId="{CAD713D9-1EE5-4C53-8BEE-C893CFBA050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2BB3BCA-DD36-4F69-9C8B-EA772DBC99CC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CAD713D9-1EE5-4C53-8BEE-C893CFBA0509}" type="pres">
      <dgm:prSet presAssocID="{02BB3BCA-DD36-4F69-9C8B-EA772DBC99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</dgm:ptLst>
  <dgm:cxnLst>
    <dgm:cxn modelId="{E2E9C77D-8FC2-47EC-964D-B7812DDE63EE}" type="presOf" srcId="{02BB3BCA-DD36-4F69-9C8B-EA772DBC99CC}" destId="{CAD713D9-1EE5-4C53-8BEE-C893CFBA050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2BB3BCA-DD36-4F69-9C8B-EA772DBC99CC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de-DE"/>
        </a:p>
      </dgm:t>
    </dgm:pt>
    <dgm:pt modelId="{CAD713D9-1EE5-4C53-8BEE-C893CFBA0509}" type="pres">
      <dgm:prSet presAssocID="{02BB3BCA-DD36-4F69-9C8B-EA772DBC99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</dgm:ptLst>
  <dgm:cxnLst>
    <dgm:cxn modelId="{DA4DAA7F-5896-4C82-A194-D4C25F2909F2}" type="presOf" srcId="{02BB3BCA-DD36-4F69-9C8B-EA772DBC99CC}" destId="{CAD713D9-1EE5-4C53-8BEE-C893CFBA050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70D329-E973-4254-B103-B994B717B316}">
      <dsp:nvSpPr>
        <dsp:cNvPr id="0" name=""/>
        <dsp:cNvSpPr/>
      </dsp:nvSpPr>
      <dsp:spPr>
        <a:xfrm>
          <a:off x="2584" y="2209"/>
          <a:ext cx="8224430" cy="145856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100" b="1" kern="1200" dirty="0" smtClean="0"/>
            <a:t>Fachhistorische Problemorientierung</a:t>
          </a:r>
          <a:endParaRPr lang="de-DE" sz="4100" b="1" kern="1200" dirty="0"/>
        </a:p>
      </dsp:txBody>
      <dsp:txXfrm>
        <a:off x="73785" y="73410"/>
        <a:ext cx="8082028" cy="1316160"/>
      </dsp:txXfrm>
    </dsp:sp>
    <dsp:sp modelId="{2067EF61-7084-426B-BE2A-D316FA6D31D7}">
      <dsp:nvSpPr>
        <dsp:cNvPr id="0" name=""/>
        <dsp:cNvSpPr/>
      </dsp:nvSpPr>
      <dsp:spPr>
        <a:xfrm>
          <a:off x="2584" y="1533700"/>
          <a:ext cx="8221569" cy="1458562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100" b="1" kern="1200" dirty="0" smtClean="0"/>
            <a:t>Unterrichtsmethodische Problemorientierung</a:t>
          </a:r>
          <a:endParaRPr lang="de-DE" sz="4100" b="1" kern="1200" dirty="0"/>
        </a:p>
      </dsp:txBody>
      <dsp:txXfrm>
        <a:off x="73785" y="1604901"/>
        <a:ext cx="8079167" cy="1316160"/>
      </dsp:txXfrm>
    </dsp:sp>
    <dsp:sp modelId="{E4784052-6BDD-4369-AEE9-3B004FA7B950}">
      <dsp:nvSpPr>
        <dsp:cNvPr id="0" name=""/>
        <dsp:cNvSpPr/>
      </dsp:nvSpPr>
      <dsp:spPr>
        <a:xfrm>
          <a:off x="2584" y="3065190"/>
          <a:ext cx="8221569" cy="1458562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100" b="1" kern="1200" dirty="0" smtClean="0"/>
            <a:t>Didaktische Problemorientierung</a:t>
          </a:r>
          <a:endParaRPr lang="de-DE" sz="4100" b="1" kern="1200" dirty="0"/>
        </a:p>
      </dsp:txBody>
      <dsp:txXfrm>
        <a:off x="73785" y="3136391"/>
        <a:ext cx="8079167" cy="131616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70D329-E973-4254-B103-B994B717B316}">
      <dsp:nvSpPr>
        <dsp:cNvPr id="0" name=""/>
        <dsp:cNvSpPr/>
      </dsp:nvSpPr>
      <dsp:spPr>
        <a:xfrm>
          <a:off x="2584" y="0"/>
          <a:ext cx="8224430" cy="110871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4000" b="1" kern="1200" dirty="0" smtClean="0"/>
            <a:t>Fachhistorische Problemorientierung</a:t>
          </a:r>
        </a:p>
      </dsp:txBody>
      <dsp:txXfrm>
        <a:off x="56707" y="54123"/>
        <a:ext cx="8116184" cy="10004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33588" y="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97A6A-FD97-44F5-8087-745FB351C9C7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27BDC3-308F-462A-98BA-9861CA7D95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0782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30C-2E02-4798-863B-DA5CB5C979CA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A5EF-E5D6-4315-8D32-8CBEC394B6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439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30C-2E02-4798-863B-DA5CB5C979CA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A5EF-E5D6-4315-8D32-8CBEC394B6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326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30C-2E02-4798-863B-DA5CB5C979CA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A5EF-E5D6-4315-8D32-8CBEC394B6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6837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30C-2E02-4798-863B-DA5CB5C979CA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A5EF-E5D6-4315-8D32-8CBEC394B6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468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30C-2E02-4798-863B-DA5CB5C979CA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A5EF-E5D6-4315-8D32-8CBEC394B6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047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30C-2E02-4798-863B-DA5CB5C979CA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A5EF-E5D6-4315-8D32-8CBEC394B6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48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30C-2E02-4798-863B-DA5CB5C979CA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A5EF-E5D6-4315-8D32-8CBEC394B6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131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30C-2E02-4798-863B-DA5CB5C979CA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A5EF-E5D6-4315-8D32-8CBEC394B6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09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30C-2E02-4798-863B-DA5CB5C979CA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A5EF-E5D6-4315-8D32-8CBEC394B6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3149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30C-2E02-4798-863B-DA5CB5C979CA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A5EF-E5D6-4315-8D32-8CBEC394B6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652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0830C-2E02-4798-863B-DA5CB5C979CA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A5EF-E5D6-4315-8D32-8CBEC394B6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03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0830C-2E02-4798-863B-DA5CB5C979CA}" type="datetimeFigureOut">
              <a:rPr lang="de-DE" smtClean="0"/>
              <a:t>08.12.2015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BA5EF-E5D6-4315-8D32-8CBEC394B6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355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Problemorientierung</a:t>
            </a:r>
            <a:br>
              <a:rPr lang="de-DE" dirty="0" smtClean="0"/>
            </a:br>
            <a:r>
              <a:rPr lang="de-DE" sz="1600" dirty="0" err="1" smtClean="0"/>
              <a:t>Mentorentagung</a:t>
            </a:r>
            <a:r>
              <a:rPr lang="de-DE" sz="1600" dirty="0" smtClean="0"/>
              <a:t> Geschichte, Seminar Heilbronn 2015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98861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7884368" y="6309320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/>
              <a:t>Cajus Wypior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353285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Problemorientierung</a:t>
            </a:r>
            <a:br>
              <a:rPr lang="de-DE" dirty="0" smtClean="0"/>
            </a:br>
            <a:r>
              <a:rPr lang="de-DE" sz="1600" dirty="0" err="1" smtClean="0"/>
              <a:t>Mentorentagung</a:t>
            </a:r>
            <a:r>
              <a:rPr lang="de-DE" sz="1600" dirty="0" smtClean="0"/>
              <a:t> Geschichte, Seminar Heilbronn 2015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28300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bgerundetes Rechteck 2"/>
          <p:cNvSpPr/>
          <p:nvPr/>
        </p:nvSpPr>
        <p:spPr>
          <a:xfrm>
            <a:off x="467544" y="1628800"/>
            <a:ext cx="8208912" cy="108012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4400" b="1" dirty="0" smtClean="0"/>
              <a:t>Didaktische Problemorientierung</a:t>
            </a:r>
            <a:endParaRPr lang="de-DE" sz="44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611560" y="2852936"/>
            <a:ext cx="39604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Gerechtigkeit und gutes Leben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Glauben und Hoffnungen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Partizipation und Mitbestimmung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Gewalt, Krieg und Frieden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Gleichberechtigung der Geschlechter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Solidarität, Brüderlichkeit und </a:t>
            </a:r>
            <a:r>
              <a:rPr lang="de-DE" dirty="0" err="1" smtClean="0"/>
              <a:t>Schwesterlichkeit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Verfolgung und Unterdrückung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Arbeit und Arbeitslosigkeit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Armut und Ausbeutung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„Heimat“, Flucht, Vertreibung , Migrationen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572000" y="2832025"/>
            <a:ext cx="44644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Umgang mit Minderheiten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Nationalismus, Rassismus und Fundamentalismus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Toleranz und Hilfe für die Schwachen,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Gesundheit und Krankheit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Protest und Widerstand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menschenverträgliches Leben in den Beschleunigungen der Zeit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schutzwürdige Errungenschaften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Umwelt, oder: Bewahrung der Schöpfung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Freiheit und unveräußerliche Menschenrechte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683568" y="6387256"/>
            <a:ext cx="54726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Klaus Bergmann: Der Gegenwartsbezug im Geschichtsunterricht. Schwalbach/</a:t>
            </a:r>
            <a:r>
              <a:rPr lang="de-DE" sz="1050" dirty="0" err="1"/>
              <a:t>Ts</a:t>
            </a:r>
            <a:r>
              <a:rPr lang="de-DE" sz="1050" dirty="0"/>
              <a:t>. 2002, S. 27-28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7884368" y="6309320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/>
              <a:t>Cajus Wypior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75345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Problemorientierung</a:t>
            </a:r>
            <a:br>
              <a:rPr lang="de-DE" dirty="0" smtClean="0"/>
            </a:br>
            <a:r>
              <a:rPr lang="de-DE" sz="1600" dirty="0" err="1" smtClean="0"/>
              <a:t>Mentorentagung</a:t>
            </a:r>
            <a:r>
              <a:rPr lang="de-DE" sz="1600" dirty="0" smtClean="0"/>
              <a:t> Geschichte, Seminar Heilbronn 2015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1059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bgerundetes Rechteck 2"/>
          <p:cNvSpPr/>
          <p:nvPr/>
        </p:nvSpPr>
        <p:spPr>
          <a:xfrm>
            <a:off x="467544" y="1628800"/>
            <a:ext cx="8208912" cy="108012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4400" b="1" dirty="0" smtClean="0"/>
              <a:t>Didaktische Problemorientierung</a:t>
            </a:r>
            <a:endParaRPr lang="de-DE" sz="44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611560" y="2852936"/>
            <a:ext cx="39604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Gerechtigkeit und gutes Leben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Glauben und Hoffnungen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Partizipation und Mitbestimmung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FF0000"/>
                </a:solidFill>
              </a:rPr>
              <a:t>Gewalt</a:t>
            </a:r>
            <a:r>
              <a:rPr lang="de-DE" dirty="0" smtClean="0"/>
              <a:t>, Krieg und Frieden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Gleichberechtigung der Geschlechter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Solidarität, Brüderlichkeit und </a:t>
            </a:r>
            <a:r>
              <a:rPr lang="de-DE" dirty="0" err="1" smtClean="0"/>
              <a:t>Schwesterlichkeit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Verfolgung und Unterdrückung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Arbeit und Arbeitslosigkeit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Armut und Ausbeutung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„Heimat“, Flucht, Vertreibung , Migrationen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572000" y="2832025"/>
            <a:ext cx="44644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Umgang mit Minderheiten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Nationalismus, Rassismus und Fundamentalismus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Toleranz und Hilfe für die Schwachen,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Gesundheit und Krankheit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FF0000"/>
                </a:solidFill>
              </a:rPr>
              <a:t>Protest und Widerstand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menschenverträgliches Leben in den Beschleunigungen der Zeit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schutzwürdige Errungenschaften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Umwelt, oder: Bewahrung der Schöpfung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Freiheit und unveräußerliche Menschenrechte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683568" y="6387256"/>
            <a:ext cx="54726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/>
              <a:t>Klaus Bergmann: Der Gegenwartsbezug im Geschichtsunterricht. Schwalbach/</a:t>
            </a:r>
            <a:r>
              <a:rPr lang="de-DE" sz="1050" dirty="0" err="1"/>
              <a:t>Ts</a:t>
            </a:r>
            <a:r>
              <a:rPr lang="de-DE" sz="1050" dirty="0"/>
              <a:t>. 2002, S. 27-28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7884368" y="6309320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/>
              <a:t>Cajus Wypior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175839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Problemorientierung</a:t>
            </a:r>
            <a:br>
              <a:rPr lang="de-DE" dirty="0" smtClean="0"/>
            </a:br>
            <a:r>
              <a:rPr lang="de-DE" sz="1600" dirty="0" err="1" smtClean="0"/>
              <a:t>Mentorentagung</a:t>
            </a:r>
            <a:r>
              <a:rPr lang="de-DE" sz="1600" dirty="0" smtClean="0"/>
              <a:t> Geschichte, Seminar Heilbronn 2015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4435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bgerundetes Rechteck 2"/>
          <p:cNvSpPr/>
          <p:nvPr/>
        </p:nvSpPr>
        <p:spPr>
          <a:xfrm>
            <a:off x="467544" y="1628800"/>
            <a:ext cx="8208912" cy="108012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4400" b="1" dirty="0" smtClean="0"/>
              <a:t>Didaktische Problemorientierung</a:t>
            </a:r>
            <a:endParaRPr lang="de-DE" sz="44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611560" y="2852936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Schlüsselproblem: </a:t>
            </a:r>
            <a:r>
              <a:rPr lang="de-DE" sz="2400" b="1" dirty="0" smtClean="0"/>
              <a:t>Gewalt, Protest und Widerstand</a:t>
            </a:r>
          </a:p>
          <a:p>
            <a:endParaRPr lang="de-DE" sz="2400" dirty="0"/>
          </a:p>
          <a:p>
            <a:r>
              <a:rPr lang="de-DE" sz="2400" b="1" dirty="0" smtClean="0"/>
              <a:t>Kategoriales Problem </a:t>
            </a:r>
            <a:r>
              <a:rPr lang="de-DE" sz="2400" dirty="0" smtClean="0"/>
              <a:t>für eine Unterrichtsstunde und Stunden</a:t>
            </a:r>
            <a:r>
              <a:rPr lang="de-DE" sz="2400" u="sng" dirty="0" smtClean="0"/>
              <a:t>thema</a:t>
            </a:r>
            <a:r>
              <a:rPr lang="de-DE" sz="2400" dirty="0" smtClean="0"/>
              <a:t>: </a:t>
            </a:r>
          </a:p>
          <a:p>
            <a:endParaRPr lang="de-DE" sz="2400" b="1" dirty="0" smtClean="0"/>
          </a:p>
          <a:p>
            <a:r>
              <a:rPr lang="de-DE" sz="2400" b="1" dirty="0" smtClean="0"/>
              <a:t>Der Mord an Cäsar als Beispiel für das Problem des Tyrannenmordes</a:t>
            </a:r>
          </a:p>
          <a:p>
            <a:endParaRPr lang="de-DE" sz="2400" b="1" dirty="0"/>
          </a:p>
          <a:p>
            <a:endParaRPr lang="de-DE" sz="2400" b="1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7884368" y="6309320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/>
              <a:t>Cajus Wypior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379878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Problemorientierung</a:t>
            </a:r>
            <a:br>
              <a:rPr lang="de-DE" dirty="0" smtClean="0"/>
            </a:br>
            <a:r>
              <a:rPr lang="de-DE" sz="1600" dirty="0" err="1" smtClean="0"/>
              <a:t>Mentorentagung</a:t>
            </a:r>
            <a:r>
              <a:rPr lang="de-DE" sz="1600" dirty="0" smtClean="0"/>
              <a:t> Geschichte, Seminar Heilbronn 2015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5712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bgerundetes Rechteck 2"/>
          <p:cNvSpPr/>
          <p:nvPr/>
        </p:nvSpPr>
        <p:spPr>
          <a:xfrm>
            <a:off x="467544" y="1628800"/>
            <a:ext cx="8208912" cy="108012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4400" b="1" dirty="0" smtClean="0"/>
              <a:t>Didaktische Problemorientierung</a:t>
            </a:r>
            <a:endParaRPr lang="de-DE" sz="44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611560" y="2852936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Das kategoriale Problem auf der Ebene einer Klasse 6: </a:t>
            </a:r>
            <a:r>
              <a:rPr lang="de-DE" sz="2400" dirty="0" smtClean="0"/>
              <a:t>Diskutieren, ob man jemanden umbringen darf oder sogar sollte, wenn er den Bestand des Staates bedroht</a:t>
            </a:r>
          </a:p>
          <a:p>
            <a:endParaRPr lang="de-DE" sz="2400" b="1" dirty="0"/>
          </a:p>
          <a:p>
            <a:r>
              <a:rPr lang="de-DE" sz="2400" b="1" dirty="0" smtClean="0"/>
              <a:t>Handlungsorientierung: </a:t>
            </a:r>
            <a:r>
              <a:rPr lang="de-DE" sz="2400" dirty="0" smtClean="0"/>
              <a:t>eine </a:t>
            </a:r>
            <a:r>
              <a:rPr lang="de-DE" sz="2400" b="1" dirty="0" smtClean="0"/>
              <a:t>Gerichtsverhandlung </a:t>
            </a:r>
            <a:r>
              <a:rPr lang="de-DE" sz="2400" dirty="0" smtClean="0"/>
              <a:t>über die Mörder</a:t>
            </a:r>
          </a:p>
          <a:p>
            <a:endParaRPr lang="de-DE" sz="2400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7884368" y="6309320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/>
              <a:t>Cajus Wypior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54551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Problemorientierung</a:t>
            </a:r>
            <a:br>
              <a:rPr lang="de-DE" dirty="0" smtClean="0"/>
            </a:br>
            <a:r>
              <a:rPr lang="de-DE" sz="1600" dirty="0" err="1" smtClean="0"/>
              <a:t>Mentorentagung</a:t>
            </a:r>
            <a:r>
              <a:rPr lang="de-DE" sz="1600" dirty="0" smtClean="0"/>
              <a:t> Geschichte, Seminar Heilbronn 2015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0128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bgerundetes Rechteck 2"/>
          <p:cNvSpPr/>
          <p:nvPr/>
        </p:nvSpPr>
        <p:spPr>
          <a:xfrm>
            <a:off x="467544" y="1628800"/>
            <a:ext cx="8208912" cy="108012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4400" b="1" dirty="0" smtClean="0"/>
              <a:t>Didaktische Problemorientierung</a:t>
            </a:r>
            <a:endParaRPr lang="de-DE" sz="44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611560" y="2852936"/>
            <a:ext cx="828092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„Ohne Gegenwartsbezug gibt es gar keine Erkenntnis. Das heißt: Wir können Vergangenheit entweder nur perspektivisch, nur selektiv, nur gegenwartsbezogen oder gar nicht wahrnehmen. Geschichte als ein retrospektives Konstrukt hängt demnach von gegenwärtigen Erkenntnisinteressen</a:t>
            </a:r>
            <a:r>
              <a:rPr lang="de-DE" sz="2400" smtClean="0"/>
              <a:t>, Motiven, </a:t>
            </a:r>
            <a:r>
              <a:rPr lang="de-DE" sz="2400" dirty="0" smtClean="0"/>
              <a:t>Fragestellungen ab.“ </a:t>
            </a:r>
          </a:p>
          <a:p>
            <a:r>
              <a:rPr lang="de-DE" sz="1100" dirty="0" smtClean="0"/>
              <a:t>Thomas Martin Buck: Lebenswelt- und Gegenwartsbezug. In</a:t>
            </a:r>
            <a:r>
              <a:rPr lang="de-DE" sz="1100" dirty="0"/>
              <a:t>: Michele Barricelli u. a. (</a:t>
            </a:r>
            <a:r>
              <a:rPr lang="de-DE" sz="1100" dirty="0" err="1"/>
              <a:t>Hg</a:t>
            </a:r>
            <a:r>
              <a:rPr lang="de-DE" sz="1100" dirty="0"/>
              <a:t>.) Handbuch Praxis des Geschichtsunterrichts. Bd. 1, Schwalbach/</a:t>
            </a:r>
            <a:r>
              <a:rPr lang="de-DE" sz="1100" dirty="0" err="1"/>
              <a:t>Ts</a:t>
            </a:r>
            <a:r>
              <a:rPr lang="de-DE" sz="1100" dirty="0"/>
              <a:t> 2012, S. </a:t>
            </a:r>
            <a:r>
              <a:rPr lang="de-DE" sz="1100" dirty="0" smtClean="0"/>
              <a:t>292.</a:t>
            </a:r>
          </a:p>
          <a:p>
            <a:r>
              <a:rPr lang="de-DE" sz="2400" b="1" dirty="0" smtClean="0"/>
              <a:t>Transfer/Gegenwartsbezug: </a:t>
            </a:r>
            <a:r>
              <a:rPr lang="de-DE" sz="2400" dirty="0" smtClean="0"/>
              <a:t>Darf oder sollte man Menschen, die unseren Staat bedrohen umbringen? (Terroristen? Politiker?)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884368" y="6309320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/>
              <a:t>Cajus Wypior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387934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Problemorientierung</a:t>
            </a:r>
            <a:br>
              <a:rPr lang="de-DE" dirty="0" smtClean="0"/>
            </a:br>
            <a:r>
              <a:rPr lang="de-DE" sz="1600" dirty="0" err="1" smtClean="0"/>
              <a:t>Mentorentagung</a:t>
            </a:r>
            <a:r>
              <a:rPr lang="de-DE" sz="1600" dirty="0" smtClean="0"/>
              <a:t> Geschichte, Seminar Heilbronn 2015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190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bgerundetes Rechteck 2"/>
          <p:cNvSpPr/>
          <p:nvPr/>
        </p:nvSpPr>
        <p:spPr>
          <a:xfrm>
            <a:off x="467544" y="1628800"/>
            <a:ext cx="8208912" cy="108012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4400" b="1" dirty="0" smtClean="0"/>
              <a:t>Didaktische Problemorientierung</a:t>
            </a:r>
            <a:endParaRPr lang="de-DE" sz="44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611560" y="2852936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Kategoriale Probleme werden </a:t>
            </a:r>
            <a:r>
              <a:rPr lang="de-DE" sz="2400" dirty="0"/>
              <a:t>g</a:t>
            </a:r>
            <a:r>
              <a:rPr lang="de-DE" sz="2400" dirty="0" smtClean="0"/>
              <a:t>efunden in der </a:t>
            </a:r>
            <a:r>
              <a:rPr lang="de-DE" sz="2400" b="1" dirty="0" smtClean="0"/>
              <a:t>Didaktischen Analyse.</a:t>
            </a:r>
          </a:p>
          <a:p>
            <a:r>
              <a:rPr lang="de-DE" sz="2400" b="1" dirty="0" smtClean="0"/>
              <a:t>Alternative Stundenthemen mit dem gleichen Stoff: </a:t>
            </a:r>
            <a:endParaRPr lang="de-DE" sz="2400" b="1" dirty="0"/>
          </a:p>
          <a:p>
            <a:r>
              <a:rPr lang="de-DE" sz="2400" dirty="0" smtClean="0"/>
              <a:t>Der Mord an Cäsar – Helden oder Mörder? Das Problem der Multiperspektivität</a:t>
            </a:r>
          </a:p>
          <a:p>
            <a:r>
              <a:rPr lang="de-DE" sz="2400" dirty="0" smtClean="0"/>
              <a:t>Der Mord an Cäsar – Wie viel Macht sollte ein Politiker haben dürfen? </a:t>
            </a:r>
          </a:p>
          <a:p>
            <a:r>
              <a:rPr lang="de-DE" sz="2400" dirty="0" smtClean="0"/>
              <a:t>Der Mord an Cäsar – Große Männer machen Geschichte? </a:t>
            </a:r>
          </a:p>
          <a:p>
            <a:r>
              <a:rPr lang="de-DE" sz="2400" dirty="0" smtClean="0"/>
              <a:t>Der Mord an Cäsar – Raus aus den Geschichtsbüchern?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884368" y="6309320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/>
              <a:t>Cajus Wypior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354481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Problemorientierung</a:t>
            </a:r>
            <a:br>
              <a:rPr lang="de-DE" dirty="0" smtClean="0"/>
            </a:br>
            <a:r>
              <a:rPr lang="de-DE" sz="1600" dirty="0" err="1" smtClean="0"/>
              <a:t>Mentorentagung</a:t>
            </a:r>
            <a:r>
              <a:rPr lang="de-DE" sz="1600" dirty="0" smtClean="0"/>
              <a:t> Geschichte, Seminar Heilbronn 2015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232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Kreuz 1"/>
          <p:cNvSpPr/>
          <p:nvPr/>
        </p:nvSpPr>
        <p:spPr>
          <a:xfrm rot="18952986">
            <a:off x="3615069" y="1400971"/>
            <a:ext cx="1769845" cy="1898625"/>
          </a:xfrm>
          <a:prstGeom prst="plus">
            <a:avLst>
              <a:gd name="adj" fmla="val 3944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L-Form 2"/>
          <p:cNvSpPr/>
          <p:nvPr/>
        </p:nvSpPr>
        <p:spPr>
          <a:xfrm rot="18276055">
            <a:off x="7356058" y="3145452"/>
            <a:ext cx="1548350" cy="928919"/>
          </a:xfrm>
          <a:prstGeom prst="corner">
            <a:avLst>
              <a:gd name="adj1" fmla="val 38242"/>
              <a:gd name="adj2" fmla="val 4186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L-Form 5"/>
          <p:cNvSpPr/>
          <p:nvPr/>
        </p:nvSpPr>
        <p:spPr>
          <a:xfrm rot="18276055">
            <a:off x="7392158" y="5099834"/>
            <a:ext cx="1548350" cy="928919"/>
          </a:xfrm>
          <a:prstGeom prst="corner">
            <a:avLst>
              <a:gd name="adj1" fmla="val 38242"/>
              <a:gd name="adj2" fmla="val 4186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7884368" y="6309320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/>
              <a:t>Cajus Wypior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16384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Appendix: </a:t>
            </a:r>
          </a:p>
          <a:p>
            <a:pPr marL="0" indent="0" algn="ctr">
              <a:buNone/>
            </a:pPr>
            <a:r>
              <a:rPr lang="de-DE" dirty="0" smtClean="0"/>
              <a:t>Progressiv-differenzierende Moderation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828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5" y="692696"/>
            <a:ext cx="9048910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43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Problemorientierung</a:t>
            </a:r>
            <a:br>
              <a:rPr lang="de-DE" dirty="0" smtClean="0"/>
            </a:br>
            <a:r>
              <a:rPr lang="de-DE" sz="1600" dirty="0" err="1" smtClean="0"/>
              <a:t>Mentorentagung</a:t>
            </a:r>
            <a:r>
              <a:rPr lang="de-DE" sz="1600" dirty="0" smtClean="0"/>
              <a:t> Geschichte, Seminar Heilbronn 2015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752624"/>
              </p:ext>
            </p:extLst>
          </p:nvPr>
        </p:nvGraphicFramePr>
        <p:xfrm>
          <a:off x="457200" y="1600201"/>
          <a:ext cx="8229600" cy="1108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467544" y="2852936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sz="3200" b="1" dirty="0" smtClean="0"/>
              <a:t>Fragen der Fachwissenschaft an die Geschichte: </a:t>
            </a:r>
            <a:br>
              <a:rPr lang="de-DE" sz="3200" b="1" dirty="0" smtClean="0"/>
            </a:br>
            <a:endParaRPr lang="de-DE" sz="3200" b="1" dirty="0" smtClean="0"/>
          </a:p>
          <a:p>
            <a:pPr lvl="0"/>
            <a:r>
              <a:rPr lang="de-DE" sz="3200" dirty="0" smtClean="0"/>
              <a:t>Welche Bedeutung hat die Ermordung Cäsars für die politischen Prozesse der späten Römischen Republik im Übergang zum augusteischen </a:t>
            </a:r>
            <a:r>
              <a:rPr lang="de-DE" sz="3200" dirty="0" err="1" smtClean="0"/>
              <a:t>Prinzipat</a:t>
            </a:r>
            <a:r>
              <a:rPr lang="de-DE" sz="3200" dirty="0" smtClean="0"/>
              <a:t>?  </a:t>
            </a:r>
          </a:p>
          <a:p>
            <a:endParaRPr lang="de-DE" sz="3200" dirty="0"/>
          </a:p>
        </p:txBody>
      </p:sp>
      <p:sp>
        <p:nvSpPr>
          <p:cNvPr id="5" name="Textfeld 4"/>
          <p:cNvSpPr txBox="1"/>
          <p:nvPr/>
        </p:nvSpPr>
        <p:spPr>
          <a:xfrm>
            <a:off x="7884368" y="6309320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/>
              <a:t>Cajus Wypior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51481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Problemorientierung</a:t>
            </a:r>
            <a:br>
              <a:rPr lang="de-DE" dirty="0" smtClean="0"/>
            </a:br>
            <a:r>
              <a:rPr lang="de-DE" sz="1600" dirty="0" err="1" smtClean="0"/>
              <a:t>Mentorentagung</a:t>
            </a:r>
            <a:r>
              <a:rPr lang="de-DE" sz="1600" dirty="0" smtClean="0"/>
              <a:t> Geschichte, Seminar Heilbronn 2015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507648"/>
              </p:ext>
            </p:extLst>
          </p:nvPr>
        </p:nvGraphicFramePr>
        <p:xfrm>
          <a:off x="457200" y="1600201"/>
          <a:ext cx="8229600" cy="1180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bgerundetes Rechteck 2"/>
          <p:cNvSpPr/>
          <p:nvPr/>
        </p:nvSpPr>
        <p:spPr>
          <a:xfrm>
            <a:off x="467544" y="1628800"/>
            <a:ext cx="8208912" cy="1080120"/>
          </a:xfrm>
          <a:prstGeom prst="roundRect">
            <a:avLst/>
          </a:prstGeom>
          <a:solidFill>
            <a:srgbClr val="505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3200" b="1" dirty="0" smtClean="0"/>
              <a:t>Unterrichtsmethodische Problemorientierung</a:t>
            </a:r>
            <a:endParaRPr lang="de-DE" sz="32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467544" y="3012968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Problemformulierung 	 </a:t>
            </a:r>
            <a:r>
              <a:rPr lang="de-DE" sz="2400" dirty="0" smtClean="0">
                <a:solidFill>
                  <a:schemeClr val="bg1"/>
                </a:solidFill>
              </a:rPr>
              <a:t>1. Gegenstandsbezogener Einstieg</a:t>
            </a:r>
          </a:p>
          <a:p>
            <a:r>
              <a:rPr lang="de-DE" sz="2400" dirty="0">
                <a:solidFill>
                  <a:schemeClr val="bg1"/>
                </a:solidFill>
              </a:rPr>
              <a:t>	</a:t>
            </a:r>
            <a:r>
              <a:rPr lang="de-DE" sz="2400" dirty="0" smtClean="0">
                <a:solidFill>
                  <a:schemeClr val="bg1"/>
                </a:solidFill>
              </a:rPr>
              <a:t>		 2. Formulierung eines erkenntnis- 				      leitenden Interesses: Fragen, Leitfrage</a:t>
            </a:r>
          </a:p>
          <a:p>
            <a:r>
              <a:rPr lang="de-DE" sz="2400" dirty="0">
                <a:solidFill>
                  <a:schemeClr val="bg1"/>
                </a:solidFill>
              </a:rPr>
              <a:t>	</a:t>
            </a:r>
            <a:r>
              <a:rPr lang="de-DE" sz="2400" dirty="0" smtClean="0">
                <a:solidFill>
                  <a:schemeClr val="bg1"/>
                </a:solidFill>
              </a:rPr>
              <a:t>		 3. Hypothesenbildung und 				</a:t>
            </a:r>
            <a:r>
              <a:rPr lang="de-DE" sz="2400" dirty="0">
                <a:solidFill>
                  <a:schemeClr val="bg1"/>
                </a:solidFill>
              </a:rPr>
              <a:t>	</a:t>
            </a:r>
            <a:r>
              <a:rPr lang="de-DE" sz="2400" dirty="0" smtClean="0">
                <a:solidFill>
                  <a:schemeClr val="bg1"/>
                </a:solidFill>
              </a:rPr>
              <a:t>     Vorstrukturierung des Lösungswegs</a:t>
            </a:r>
          </a:p>
          <a:p>
            <a:r>
              <a:rPr lang="de-DE" sz="2400" dirty="0" smtClean="0"/>
              <a:t>Problembearbeitung </a:t>
            </a:r>
            <a:r>
              <a:rPr lang="de-DE" sz="2400" dirty="0" smtClean="0">
                <a:solidFill>
                  <a:schemeClr val="bg1"/>
                </a:solidFill>
              </a:rPr>
              <a:t>	 4. Historische Analyse </a:t>
            </a:r>
          </a:p>
          <a:p>
            <a:r>
              <a:rPr lang="de-DE" sz="2400" dirty="0">
                <a:solidFill>
                  <a:schemeClr val="bg1"/>
                </a:solidFill>
              </a:rPr>
              <a:t>	</a:t>
            </a:r>
            <a:r>
              <a:rPr lang="de-DE" sz="2400" dirty="0" smtClean="0">
                <a:solidFill>
                  <a:schemeClr val="bg1"/>
                </a:solidFill>
              </a:rPr>
              <a:t>		 5. Rekurs auf Leitfrage und Fragen</a:t>
            </a:r>
          </a:p>
          <a:p>
            <a:r>
              <a:rPr lang="de-DE" sz="2400" dirty="0" smtClean="0"/>
              <a:t>Problemdiskussion</a:t>
            </a:r>
            <a:r>
              <a:rPr lang="de-DE" sz="2400" dirty="0" smtClean="0">
                <a:solidFill>
                  <a:schemeClr val="bg1"/>
                </a:solidFill>
              </a:rPr>
              <a:t>	 6. Urteilsbildung, Problematisierung, 			     Transfer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7884368" y="6309320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/>
              <a:t>Cajus Wypior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101233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Problemorientierung</a:t>
            </a:r>
            <a:br>
              <a:rPr lang="de-DE" dirty="0" smtClean="0"/>
            </a:br>
            <a:r>
              <a:rPr lang="de-DE" sz="1600" dirty="0" err="1" smtClean="0"/>
              <a:t>Mentorentagung</a:t>
            </a:r>
            <a:r>
              <a:rPr lang="de-DE" sz="1600" dirty="0" smtClean="0"/>
              <a:t> Geschichte, Seminar Heilbronn 2015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869238"/>
              </p:ext>
            </p:extLst>
          </p:nvPr>
        </p:nvGraphicFramePr>
        <p:xfrm>
          <a:off x="457200" y="1600201"/>
          <a:ext cx="8229600" cy="1180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bgerundetes Rechteck 2"/>
          <p:cNvSpPr/>
          <p:nvPr/>
        </p:nvSpPr>
        <p:spPr>
          <a:xfrm>
            <a:off x="467544" y="1628800"/>
            <a:ext cx="8208912" cy="1080120"/>
          </a:xfrm>
          <a:prstGeom prst="roundRect">
            <a:avLst/>
          </a:prstGeom>
          <a:solidFill>
            <a:srgbClr val="505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3200" b="1" dirty="0" smtClean="0"/>
              <a:t>Unterrichtsmethodische Problemorientierung</a:t>
            </a:r>
            <a:endParaRPr lang="de-DE" sz="32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467544" y="3012968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Problemformulierung 	 1. Gegenstandsbezogener Einstieg</a:t>
            </a:r>
          </a:p>
          <a:p>
            <a:r>
              <a:rPr lang="de-DE" sz="2400" dirty="0"/>
              <a:t>	</a:t>
            </a:r>
            <a:r>
              <a:rPr lang="de-DE" sz="2400" dirty="0" smtClean="0"/>
              <a:t>		 2. Formulierung eines erkenntnis- 				      leitenden Interesses: Fragen, Leitfrage</a:t>
            </a:r>
          </a:p>
          <a:p>
            <a:r>
              <a:rPr lang="de-DE" sz="2400" dirty="0"/>
              <a:t>	</a:t>
            </a:r>
            <a:r>
              <a:rPr lang="de-DE" sz="2400" dirty="0" smtClean="0"/>
              <a:t>		 3. Hypothesenbildung und 				</a:t>
            </a:r>
            <a:r>
              <a:rPr lang="de-DE" sz="2400" dirty="0"/>
              <a:t>	</a:t>
            </a:r>
            <a:r>
              <a:rPr lang="de-DE" sz="2400" dirty="0" smtClean="0"/>
              <a:t>     Vorstrukturierung des Lösungswegs</a:t>
            </a:r>
          </a:p>
          <a:p>
            <a:r>
              <a:rPr lang="de-DE" sz="2400" dirty="0" smtClean="0"/>
              <a:t>Problembearbeitung 	 4. Historische Analyse </a:t>
            </a:r>
          </a:p>
          <a:p>
            <a:r>
              <a:rPr lang="de-DE" sz="2400" dirty="0"/>
              <a:t>	</a:t>
            </a:r>
            <a:r>
              <a:rPr lang="de-DE" sz="2400" dirty="0" smtClean="0"/>
              <a:t>		 5. Rekurs auf Leitfrage und Fragen</a:t>
            </a:r>
          </a:p>
          <a:p>
            <a:r>
              <a:rPr lang="de-DE" sz="2400" dirty="0" smtClean="0"/>
              <a:t>Problemdiskussion	 6. Urteilsbildung, Problematisierung, 			     Transfer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7884368" y="6309320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/>
              <a:t>Cajus Wypior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69211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Problemorientierung</a:t>
            </a:r>
            <a:br>
              <a:rPr lang="de-DE" dirty="0" smtClean="0"/>
            </a:br>
            <a:r>
              <a:rPr lang="de-DE" sz="1600" dirty="0" err="1" smtClean="0"/>
              <a:t>Mentorentagung</a:t>
            </a:r>
            <a:r>
              <a:rPr lang="de-DE" sz="1600" dirty="0" smtClean="0"/>
              <a:t> Geschichte, Seminar Heilbronn 2015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689433"/>
              </p:ext>
            </p:extLst>
          </p:nvPr>
        </p:nvGraphicFramePr>
        <p:xfrm>
          <a:off x="457200" y="1600201"/>
          <a:ext cx="8229600" cy="1180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bgerundetes Rechteck 2"/>
          <p:cNvSpPr/>
          <p:nvPr/>
        </p:nvSpPr>
        <p:spPr>
          <a:xfrm>
            <a:off x="467544" y="1628800"/>
            <a:ext cx="8208912" cy="1080120"/>
          </a:xfrm>
          <a:prstGeom prst="roundRect">
            <a:avLst/>
          </a:prstGeom>
          <a:solidFill>
            <a:srgbClr val="505D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3200" b="1" dirty="0" smtClean="0"/>
              <a:t>Unterrichtsmethodische Problemorientierung</a:t>
            </a:r>
            <a:endParaRPr lang="de-DE" sz="32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467544" y="3012968"/>
            <a:ext cx="86764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Problemformulierung 	 1. L.: </a:t>
            </a:r>
            <a:r>
              <a:rPr lang="de-DE" sz="2400" b="1" dirty="0" smtClean="0"/>
              <a:t>„Ein Mord ist geschehen!“</a:t>
            </a:r>
            <a:r>
              <a:rPr lang="de-DE" sz="2400" dirty="0"/>
              <a:t>	</a:t>
            </a:r>
            <a:r>
              <a:rPr lang="de-DE" sz="2400" dirty="0" smtClean="0"/>
              <a:t>		 	</a:t>
            </a:r>
            <a:r>
              <a:rPr lang="de-DE" sz="2400" dirty="0"/>
              <a:t> </a:t>
            </a:r>
            <a:r>
              <a:rPr lang="de-DE" sz="2400" dirty="0" smtClean="0"/>
              <a:t>	 2. SuS: </a:t>
            </a:r>
            <a:r>
              <a:rPr lang="de-DE" sz="2400" b="1" dirty="0" smtClean="0"/>
              <a:t>Wer, was, wann, wo, warum, …? </a:t>
            </a:r>
            <a:r>
              <a:rPr lang="de-DE" sz="2400" dirty="0" smtClean="0"/>
              <a:t>				     Leitfrage: </a:t>
            </a:r>
            <a:r>
              <a:rPr lang="de-DE" sz="2400" b="1" dirty="0" smtClean="0"/>
              <a:t>Warum wurde (X) ermordet?</a:t>
            </a:r>
          </a:p>
          <a:p>
            <a:r>
              <a:rPr lang="de-DE" sz="2400" dirty="0"/>
              <a:t>	</a:t>
            </a:r>
            <a:r>
              <a:rPr lang="de-DE" sz="2400" dirty="0" smtClean="0"/>
              <a:t>		 3. Hypothesenbildung und 				</a:t>
            </a:r>
            <a:r>
              <a:rPr lang="de-DE" sz="2400" dirty="0"/>
              <a:t>	</a:t>
            </a:r>
            <a:r>
              <a:rPr lang="de-DE" sz="2400" dirty="0" smtClean="0"/>
              <a:t>     	     Vorstrukturierung des Lösungswegs</a:t>
            </a:r>
          </a:p>
          <a:p>
            <a:r>
              <a:rPr lang="de-DE" sz="2400" dirty="0" smtClean="0"/>
              <a:t>Problembearbeitung 	 4. Historische Analyse: </a:t>
            </a:r>
            <a:r>
              <a:rPr lang="de-DE" sz="2400" b="1" dirty="0" smtClean="0"/>
              <a:t>Quellen, VT</a:t>
            </a:r>
          </a:p>
          <a:p>
            <a:r>
              <a:rPr lang="de-DE" sz="2400" dirty="0"/>
              <a:t>	</a:t>
            </a:r>
            <a:r>
              <a:rPr lang="de-DE" sz="2400" dirty="0" smtClean="0"/>
              <a:t>		 5. Rekurs auf Leitfrage und Fragen</a:t>
            </a:r>
          </a:p>
          <a:p>
            <a:r>
              <a:rPr lang="de-DE" sz="2400" dirty="0" smtClean="0"/>
              <a:t>Problemdiskussion	 6. Urteilsbildung, Problematisierung, 	 			     Transfer</a:t>
            </a:r>
            <a:endParaRPr lang="de-DE" sz="2400" dirty="0"/>
          </a:p>
        </p:txBody>
      </p:sp>
      <p:sp>
        <p:nvSpPr>
          <p:cNvPr id="6" name="Textfeld 5"/>
          <p:cNvSpPr txBox="1"/>
          <p:nvPr/>
        </p:nvSpPr>
        <p:spPr>
          <a:xfrm>
            <a:off x="7884368" y="6309320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/>
              <a:t>Cajus Wypior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391359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Problemorientierung</a:t>
            </a:r>
            <a:br>
              <a:rPr lang="de-DE" dirty="0" smtClean="0"/>
            </a:br>
            <a:r>
              <a:rPr lang="de-DE" sz="1600" dirty="0" err="1" smtClean="0"/>
              <a:t>Mentorentagung</a:t>
            </a:r>
            <a:r>
              <a:rPr lang="de-DE" sz="1600" dirty="0" smtClean="0"/>
              <a:t> Geschichte, Seminar Heilbronn 2015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8753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bgerundetes Rechteck 2"/>
          <p:cNvSpPr/>
          <p:nvPr/>
        </p:nvSpPr>
        <p:spPr>
          <a:xfrm>
            <a:off x="467544" y="1628800"/>
            <a:ext cx="8208912" cy="108012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4400" b="1" dirty="0" smtClean="0"/>
              <a:t>Didaktische Problemorientierung</a:t>
            </a:r>
            <a:endParaRPr lang="de-DE" sz="44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755576" y="2996952"/>
            <a:ext cx="7776864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Joachim </a:t>
            </a:r>
            <a:r>
              <a:rPr lang="de-DE" sz="2400" dirty="0" err="1" smtClean="0"/>
              <a:t>Rohlfes</a:t>
            </a:r>
            <a:r>
              <a:rPr lang="de-DE" sz="2400" dirty="0" smtClean="0"/>
              <a:t>: „Exemplarischer Unterricht will den Lernenden befähigen, die an einem </a:t>
            </a:r>
            <a:r>
              <a:rPr lang="de-DE" sz="2400" dirty="0" err="1" smtClean="0"/>
              <a:t>Exemplum</a:t>
            </a:r>
            <a:r>
              <a:rPr lang="de-DE" sz="2400" dirty="0" smtClean="0"/>
              <a:t> gewonnen prinzipiellen Erkenntnisse, auf neue Sachverhalte und Probleme zu übertragen.“ </a:t>
            </a:r>
          </a:p>
          <a:p>
            <a:endParaRPr lang="de-DE" sz="900" dirty="0" smtClean="0"/>
          </a:p>
          <a:p>
            <a:endParaRPr lang="de-DE" sz="900" dirty="0"/>
          </a:p>
          <a:p>
            <a:r>
              <a:rPr lang="de-DE" sz="900" dirty="0" smtClean="0"/>
              <a:t>Joachim </a:t>
            </a:r>
            <a:r>
              <a:rPr lang="de-DE" sz="900" dirty="0" err="1"/>
              <a:t>Rohlfes</a:t>
            </a:r>
            <a:r>
              <a:rPr lang="de-DE" sz="900" dirty="0"/>
              <a:t>: Exemplarischer Geschichtsunterricht. In: In: Klaus Bergmann u. a. (</a:t>
            </a:r>
            <a:r>
              <a:rPr lang="de-DE" sz="900" dirty="0" err="1"/>
              <a:t>Hg</a:t>
            </a:r>
            <a:r>
              <a:rPr lang="de-DE" sz="900" dirty="0"/>
              <a:t>.): Handbuch der Geschichtsdidaktik. Seelze </a:t>
            </a:r>
            <a:r>
              <a:rPr lang="de-DE" sz="900" dirty="0" err="1"/>
              <a:t>Velber</a:t>
            </a:r>
            <a:r>
              <a:rPr lang="de-DE" sz="900" dirty="0"/>
              <a:t> 1997 (5. Auflage) S. 280. </a:t>
            </a:r>
            <a:r>
              <a:rPr lang="de-DE" sz="900" dirty="0" smtClean="0"/>
              <a:t> </a:t>
            </a:r>
            <a:endParaRPr lang="de-DE" sz="900" dirty="0"/>
          </a:p>
        </p:txBody>
      </p:sp>
      <p:sp>
        <p:nvSpPr>
          <p:cNvPr id="6" name="Textfeld 5"/>
          <p:cNvSpPr txBox="1"/>
          <p:nvPr/>
        </p:nvSpPr>
        <p:spPr>
          <a:xfrm>
            <a:off x="7884368" y="6309320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/>
              <a:t>Cajus Wypior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4017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Problemorientierung</a:t>
            </a:r>
            <a:br>
              <a:rPr lang="de-DE" dirty="0" smtClean="0"/>
            </a:br>
            <a:r>
              <a:rPr lang="de-DE" sz="1600" dirty="0" err="1" smtClean="0"/>
              <a:t>Mentorentagung</a:t>
            </a:r>
            <a:r>
              <a:rPr lang="de-DE" sz="1600" dirty="0" smtClean="0"/>
              <a:t> Geschichte, Seminar Heilbronn 2015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65759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bgerundetes Rechteck 2"/>
          <p:cNvSpPr/>
          <p:nvPr/>
        </p:nvSpPr>
        <p:spPr>
          <a:xfrm>
            <a:off x="467544" y="1628800"/>
            <a:ext cx="8208912" cy="108012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4400" b="1" dirty="0" smtClean="0"/>
              <a:t>Didaktische Problemorientierung</a:t>
            </a:r>
            <a:endParaRPr lang="de-DE" sz="44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755576" y="2996952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D</a:t>
            </a:r>
            <a:r>
              <a:rPr lang="de-DE" sz="2400" dirty="0" smtClean="0"/>
              <a:t>as </a:t>
            </a:r>
            <a:r>
              <a:rPr lang="de-DE" sz="2400" b="1" dirty="0" smtClean="0"/>
              <a:t>Elementare</a:t>
            </a:r>
            <a:endParaRPr lang="de-DE" sz="2400" dirty="0" smtClean="0"/>
          </a:p>
          <a:p>
            <a:r>
              <a:rPr lang="de-DE" sz="2400" dirty="0" smtClean="0"/>
              <a:t>das </a:t>
            </a:r>
            <a:r>
              <a:rPr lang="de-DE" sz="2400" b="1" dirty="0" smtClean="0"/>
              <a:t>Fundamentale </a:t>
            </a:r>
          </a:p>
          <a:p>
            <a:r>
              <a:rPr lang="de-DE" sz="2400" dirty="0" smtClean="0"/>
              <a:t>das </a:t>
            </a:r>
            <a:r>
              <a:rPr lang="de-DE" sz="2400" b="1" dirty="0" smtClean="0"/>
              <a:t>Typische </a:t>
            </a:r>
          </a:p>
          <a:p>
            <a:r>
              <a:rPr lang="de-DE" sz="2400" dirty="0" smtClean="0"/>
              <a:t>das </a:t>
            </a:r>
            <a:r>
              <a:rPr lang="de-DE" sz="2400" b="1" dirty="0" smtClean="0"/>
              <a:t>Kategoriale</a:t>
            </a:r>
            <a:r>
              <a:rPr lang="de-DE" sz="2400" dirty="0" smtClean="0"/>
              <a:t> </a:t>
            </a:r>
          </a:p>
          <a:p>
            <a:r>
              <a:rPr lang="de-DE" sz="2400" dirty="0" smtClean="0"/>
              <a:t>das </a:t>
            </a:r>
            <a:r>
              <a:rPr lang="de-DE" sz="2400" b="1" dirty="0" smtClean="0"/>
              <a:t>Repräsentative</a:t>
            </a:r>
            <a:r>
              <a:rPr lang="de-DE" sz="2400" dirty="0" smtClean="0"/>
              <a:t> </a:t>
            </a:r>
            <a:r>
              <a:rPr lang="de-DE" sz="900" dirty="0" smtClean="0"/>
              <a:t>a.a.O.  </a:t>
            </a:r>
            <a:endParaRPr lang="de-DE" sz="900" dirty="0"/>
          </a:p>
        </p:txBody>
      </p:sp>
      <p:sp>
        <p:nvSpPr>
          <p:cNvPr id="6" name="Textfeld 5"/>
          <p:cNvSpPr txBox="1"/>
          <p:nvPr/>
        </p:nvSpPr>
        <p:spPr>
          <a:xfrm>
            <a:off x="7884368" y="6309320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/>
              <a:t>Cajus Wypior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02569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Problemorientierung</a:t>
            </a:r>
            <a:br>
              <a:rPr lang="de-DE" dirty="0" smtClean="0"/>
            </a:br>
            <a:r>
              <a:rPr lang="de-DE" sz="1600" dirty="0" err="1" smtClean="0"/>
              <a:t>Mentorentagung</a:t>
            </a:r>
            <a:r>
              <a:rPr lang="de-DE" sz="1600" dirty="0" smtClean="0"/>
              <a:t> Geschichte, Seminar Heilbronn 2015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52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bgerundetes Rechteck 2"/>
          <p:cNvSpPr/>
          <p:nvPr/>
        </p:nvSpPr>
        <p:spPr>
          <a:xfrm>
            <a:off x="467544" y="1628800"/>
            <a:ext cx="8208912" cy="108012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4400" b="1" dirty="0" smtClean="0"/>
              <a:t>Didaktische Problemorientierung</a:t>
            </a:r>
            <a:endParaRPr lang="de-DE" sz="44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755576" y="2996952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D</a:t>
            </a:r>
            <a:r>
              <a:rPr lang="de-DE" sz="2400" dirty="0" smtClean="0"/>
              <a:t>as </a:t>
            </a:r>
            <a:r>
              <a:rPr lang="de-DE" sz="2400" b="1" dirty="0" smtClean="0"/>
              <a:t>Elementare</a:t>
            </a:r>
            <a:endParaRPr lang="de-DE" sz="2400" dirty="0" smtClean="0"/>
          </a:p>
          <a:p>
            <a:r>
              <a:rPr lang="de-DE" sz="2400" dirty="0" smtClean="0"/>
              <a:t>das </a:t>
            </a:r>
            <a:r>
              <a:rPr lang="de-DE" sz="2400" b="1" dirty="0" smtClean="0"/>
              <a:t>Fundamentale </a:t>
            </a:r>
          </a:p>
          <a:p>
            <a:r>
              <a:rPr lang="de-DE" sz="2400" dirty="0" smtClean="0"/>
              <a:t>das </a:t>
            </a:r>
            <a:r>
              <a:rPr lang="de-DE" sz="2400" b="1" dirty="0" smtClean="0"/>
              <a:t>Typische </a:t>
            </a:r>
          </a:p>
          <a:p>
            <a:r>
              <a:rPr lang="de-DE" sz="2400" dirty="0" smtClean="0"/>
              <a:t>das </a:t>
            </a:r>
            <a:r>
              <a:rPr lang="de-DE" sz="2400" b="1" dirty="0" smtClean="0"/>
              <a:t>Kategoriale</a:t>
            </a:r>
            <a:r>
              <a:rPr lang="de-DE" sz="2400" dirty="0" smtClean="0"/>
              <a:t> </a:t>
            </a:r>
          </a:p>
          <a:p>
            <a:r>
              <a:rPr lang="de-DE" sz="2400" dirty="0" smtClean="0"/>
              <a:t>das </a:t>
            </a:r>
            <a:r>
              <a:rPr lang="de-DE" sz="2400" b="1" dirty="0" smtClean="0"/>
              <a:t>Repräsentative</a:t>
            </a:r>
            <a:r>
              <a:rPr lang="de-DE" sz="2400" dirty="0" smtClean="0"/>
              <a:t> </a:t>
            </a:r>
            <a:r>
              <a:rPr lang="de-DE" sz="900" dirty="0" smtClean="0"/>
              <a:t>a.a.O.  </a:t>
            </a:r>
            <a:endParaRPr lang="de-DE" sz="900" dirty="0"/>
          </a:p>
        </p:txBody>
      </p:sp>
      <p:sp>
        <p:nvSpPr>
          <p:cNvPr id="6" name="Textfeld 5"/>
          <p:cNvSpPr txBox="1"/>
          <p:nvPr/>
        </p:nvSpPr>
        <p:spPr>
          <a:xfrm>
            <a:off x="3995936" y="2996704"/>
            <a:ext cx="49685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- Methoden und Arbeitstechniken</a:t>
            </a:r>
          </a:p>
          <a:p>
            <a:r>
              <a:rPr lang="de-DE" sz="2400" dirty="0" smtClean="0"/>
              <a:t>- Kategorien, Prinzipien und Begriffe</a:t>
            </a:r>
          </a:p>
          <a:p>
            <a:r>
              <a:rPr lang="de-DE" sz="2400" dirty="0" smtClean="0"/>
              <a:t>- Innewerden des Charakteristischen, Typischen, Repräsentativen, aber auch des Anderen (Alterität)</a:t>
            </a:r>
          </a:p>
          <a:p>
            <a:r>
              <a:rPr lang="de-DE" sz="2400" dirty="0" smtClean="0"/>
              <a:t>- persönliche und kollektive </a:t>
            </a:r>
            <a:r>
              <a:rPr lang="de-DE" sz="2400" dirty="0" err="1" smtClean="0"/>
              <a:t>Betrof-fenheit</a:t>
            </a:r>
            <a:r>
              <a:rPr lang="de-DE" sz="2400" dirty="0" smtClean="0"/>
              <a:t> im Gegenwartsbezug der Vergangenheit  </a:t>
            </a:r>
            <a:r>
              <a:rPr lang="de-DE" sz="900" dirty="0" smtClean="0"/>
              <a:t>a.a.O.  </a:t>
            </a:r>
            <a:endParaRPr lang="de-DE" sz="900" dirty="0"/>
          </a:p>
        </p:txBody>
      </p:sp>
      <p:sp>
        <p:nvSpPr>
          <p:cNvPr id="8" name="Textfeld 7"/>
          <p:cNvSpPr txBox="1"/>
          <p:nvPr/>
        </p:nvSpPr>
        <p:spPr>
          <a:xfrm>
            <a:off x="7884368" y="6309320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/>
              <a:t>Cajus Wypior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09854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Problemorientierung</a:t>
            </a:r>
            <a:br>
              <a:rPr lang="de-DE" dirty="0" smtClean="0"/>
            </a:br>
            <a:r>
              <a:rPr lang="de-DE" sz="1600" dirty="0" err="1" smtClean="0"/>
              <a:t>Mentorentagung</a:t>
            </a:r>
            <a:r>
              <a:rPr lang="de-DE" sz="1600" dirty="0" smtClean="0"/>
              <a:t> Geschichte, Seminar Heilbronn 2015</a:t>
            </a:r>
            <a:endParaRPr lang="de-DE" dirty="0"/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12784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Abgerundetes Rechteck 2"/>
          <p:cNvSpPr/>
          <p:nvPr/>
        </p:nvSpPr>
        <p:spPr>
          <a:xfrm>
            <a:off x="467544" y="1628800"/>
            <a:ext cx="8208912" cy="108012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4400" b="1" dirty="0" smtClean="0"/>
              <a:t>Didaktische Problemorientierung</a:t>
            </a:r>
            <a:endParaRPr lang="de-DE" sz="4400" b="1" dirty="0"/>
          </a:p>
        </p:txBody>
      </p:sp>
      <p:sp>
        <p:nvSpPr>
          <p:cNvPr id="2" name="Textfeld 1"/>
          <p:cNvSpPr txBox="1"/>
          <p:nvPr/>
        </p:nvSpPr>
        <p:spPr>
          <a:xfrm>
            <a:off x="755576" y="2996952"/>
            <a:ext cx="38164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„</a:t>
            </a:r>
            <a:r>
              <a:rPr lang="de-DE" b="1" dirty="0" smtClean="0"/>
              <a:t>Schlüsselprobleme</a:t>
            </a:r>
            <a:r>
              <a:rPr lang="de-DE" dirty="0"/>
              <a:t>“ </a:t>
            </a:r>
            <a:r>
              <a:rPr lang="de-DE" dirty="0" smtClean="0"/>
              <a:t>nach Klafki: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Menschenbild </a:t>
            </a:r>
            <a:r>
              <a:rPr lang="de-DE" dirty="0"/>
              <a:t>/ </a:t>
            </a:r>
            <a:r>
              <a:rPr lang="de-DE" dirty="0" smtClean="0"/>
              <a:t>Weltauffassung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Herrschaft </a:t>
            </a:r>
            <a:r>
              <a:rPr lang="de-DE" dirty="0"/>
              <a:t>/ politische Ordnung / staatliche </a:t>
            </a:r>
            <a:r>
              <a:rPr lang="de-DE" dirty="0" smtClean="0"/>
              <a:t>Organisation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Freiheit </a:t>
            </a:r>
            <a:r>
              <a:rPr lang="de-DE" dirty="0"/>
              <a:t>und Partizipation 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Wirtschaftsformen / Folgen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Arbeit: existentielle Sicherung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Gleichheit und Ungleichheit</a:t>
            </a:r>
          </a:p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4716016" y="2996952"/>
            <a:ext cx="4104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Mann und Frau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Das Eigene und das Fremde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Der Mensch und seine Umwelt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Konflikte, Kriege, Friedensordnungen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Religionen und Kulturen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Tradition und Innovation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Geschehen und mediale Vermittlung</a:t>
            </a:r>
          </a:p>
          <a:p>
            <a:endParaRPr lang="de-DE" dirty="0"/>
          </a:p>
        </p:txBody>
      </p:sp>
      <p:sp>
        <p:nvSpPr>
          <p:cNvPr id="11" name="Rechteck 10"/>
          <p:cNvSpPr/>
          <p:nvPr/>
        </p:nvSpPr>
        <p:spPr>
          <a:xfrm>
            <a:off x="971600" y="5885547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>
                <a:solidFill>
                  <a:prstClr val="black"/>
                </a:solidFill>
              </a:rPr>
              <a:t>Wolfgang Klafki: Didaktische Analyse als Kern der Unterrichtsvorbereitung. In: Heinrich Roth u.a.(</a:t>
            </a:r>
            <a:r>
              <a:rPr lang="de-DE" sz="900" dirty="0" err="1">
                <a:solidFill>
                  <a:prstClr val="black"/>
                </a:solidFill>
              </a:rPr>
              <a:t>Hg</a:t>
            </a:r>
            <a:r>
              <a:rPr lang="de-DE" sz="900" dirty="0">
                <a:solidFill>
                  <a:prstClr val="black"/>
                </a:solidFill>
              </a:rPr>
              <a:t>.) Aus-wahl. Grundlegende Aufsätze aus der Zeitschrift Die deutsche Schule (Bd. 1) Hannover 1964, S. 5-34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7884368" y="6309320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/>
              <a:t>Cajus Wypior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349008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736</Words>
  <Application>Microsoft Office PowerPoint</Application>
  <PresentationFormat>Bildschirmpräsentation (4:3)</PresentationFormat>
  <Paragraphs>165</Paragraphs>
  <Slides>18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19" baseType="lpstr">
      <vt:lpstr>Larissa</vt:lpstr>
      <vt:lpstr>Problemorientierung Mentorentagung Geschichte, Seminar Heilbronn 2015</vt:lpstr>
      <vt:lpstr>Problemorientierung Mentorentagung Geschichte, Seminar Heilbronn 2015</vt:lpstr>
      <vt:lpstr>Problemorientierung Mentorentagung Geschichte, Seminar Heilbronn 2015</vt:lpstr>
      <vt:lpstr>Problemorientierung Mentorentagung Geschichte, Seminar Heilbronn 2015</vt:lpstr>
      <vt:lpstr>Problemorientierung Mentorentagung Geschichte, Seminar Heilbronn 2015</vt:lpstr>
      <vt:lpstr>Problemorientierung Mentorentagung Geschichte, Seminar Heilbronn 2015</vt:lpstr>
      <vt:lpstr>Problemorientierung Mentorentagung Geschichte, Seminar Heilbronn 2015</vt:lpstr>
      <vt:lpstr>Problemorientierung Mentorentagung Geschichte, Seminar Heilbronn 2015</vt:lpstr>
      <vt:lpstr>Problemorientierung Mentorentagung Geschichte, Seminar Heilbronn 2015</vt:lpstr>
      <vt:lpstr>Problemorientierung Mentorentagung Geschichte, Seminar Heilbronn 2015</vt:lpstr>
      <vt:lpstr>Problemorientierung Mentorentagung Geschichte, Seminar Heilbronn 2015</vt:lpstr>
      <vt:lpstr>Problemorientierung Mentorentagung Geschichte, Seminar Heilbronn 2015</vt:lpstr>
      <vt:lpstr>Problemorientierung Mentorentagung Geschichte, Seminar Heilbronn 2015</vt:lpstr>
      <vt:lpstr>Problemorientierung Mentorentagung Geschichte, Seminar Heilbronn 2015</vt:lpstr>
      <vt:lpstr>Problemorientierung Mentorentagung Geschichte, Seminar Heilbronn 2015</vt:lpstr>
      <vt:lpstr>Problemorientierung Mentorentagung Geschichte, Seminar Heilbronn 2015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Problemorientierung Mentorentagung Geschichte, Seminar Heilbronn 2015</dc:title>
  <dc:creator>Bello</dc:creator>
  <cp:lastModifiedBy>Ehrensperger, Thomas (Seminar Gym Heilbronn)</cp:lastModifiedBy>
  <cp:revision>23</cp:revision>
  <cp:lastPrinted>2015-02-24T12:24:27Z</cp:lastPrinted>
  <dcterms:created xsi:type="dcterms:W3CDTF">2015-02-24T10:03:51Z</dcterms:created>
  <dcterms:modified xsi:type="dcterms:W3CDTF">2015-12-08T10:21:44Z</dcterms:modified>
</cp:coreProperties>
</file>